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98" r:id="rId3"/>
    <p:sldId id="300" r:id="rId4"/>
    <p:sldId id="301" r:id="rId5"/>
    <p:sldId id="302" r:id="rId6"/>
    <p:sldId id="303" r:id="rId7"/>
    <p:sldId id="304" r:id="rId8"/>
    <p:sldId id="305" r:id="rId9"/>
    <p:sldId id="306" r:id="rId10"/>
    <p:sldId id="307" r:id="rId11"/>
    <p:sldId id="308" r:id="rId12"/>
    <p:sldId id="274" r:id="rId13"/>
    <p:sldId id="314" r:id="rId14"/>
    <p:sldId id="315" r:id="rId15"/>
    <p:sldId id="316" r:id="rId16"/>
    <p:sldId id="317" r:id="rId17"/>
    <p:sldId id="291" r:id="rId18"/>
    <p:sldId id="309" r:id="rId19"/>
    <p:sldId id="290" r:id="rId20"/>
    <p:sldId id="292" r:id="rId21"/>
    <p:sldId id="310" r:id="rId22"/>
    <p:sldId id="296" r:id="rId23"/>
    <p:sldId id="311" r:id="rId24"/>
    <p:sldId id="295" r:id="rId25"/>
    <p:sldId id="293" r:id="rId26"/>
    <p:sldId id="299" r:id="rId27"/>
    <p:sldId id="312" r:id="rId28"/>
    <p:sldId id="313" r:id="rId29"/>
    <p:sldId id="297" r:id="rId30"/>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5" d="100"/>
          <a:sy n="65" d="100"/>
        </p:scale>
        <p:origin x="9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381352-5B41-4F4A-9133-C668E752DA71}" type="doc">
      <dgm:prSet loTypeId="urn:microsoft.com/office/officeart/2005/8/layout/default" loCatId="list" qsTypeId="urn:microsoft.com/office/officeart/2005/8/quickstyle/simple5" qsCatId="simple" csTypeId="urn:microsoft.com/office/officeart/2005/8/colors/accent1_2" csCatId="accent1"/>
      <dgm:spPr/>
      <dgm:t>
        <a:bodyPr/>
        <a:lstStyle/>
        <a:p>
          <a:endParaRPr lang="en-US"/>
        </a:p>
      </dgm:t>
    </dgm:pt>
    <dgm:pt modelId="{4DAC9CAC-B8B2-4981-B424-40D6ACCA77EE}">
      <dgm:prSet/>
      <dgm:spPr/>
      <dgm:t>
        <a:bodyPr/>
        <a:lstStyle/>
        <a:p>
          <a:r>
            <a:rPr lang="es-MX" b="0" i="0" baseline="0"/>
            <a:t>Los adultos necesitan entre 7 y 9 horas de sueño por noche pues de lo contario el porcentaje de la población que puede sobrevivir con menos de 6 horas sin sufrir deterioro cognitivo es prácticamente </a:t>
          </a:r>
          <a:r>
            <a:rPr lang="es-MX" b="1" i="0" baseline="0"/>
            <a:t>cero</a:t>
          </a:r>
          <a:r>
            <a:rPr lang="es-MX" b="0" i="0" baseline="0"/>
            <a:t>.</a:t>
          </a:r>
          <a:endParaRPr lang="en-US"/>
        </a:p>
      </dgm:t>
    </dgm:pt>
    <dgm:pt modelId="{6EE60EBD-BA8C-44C9-ABF2-B24E1E3217F6}" type="parTrans" cxnId="{EDB55A59-9482-4E5B-9377-E14EDAE1BCA4}">
      <dgm:prSet/>
      <dgm:spPr/>
      <dgm:t>
        <a:bodyPr/>
        <a:lstStyle/>
        <a:p>
          <a:endParaRPr lang="en-US"/>
        </a:p>
      </dgm:t>
    </dgm:pt>
    <dgm:pt modelId="{EC4BC760-F6DC-4CA0-9C80-CF497852F3F4}" type="sibTrans" cxnId="{EDB55A59-9482-4E5B-9377-E14EDAE1BCA4}">
      <dgm:prSet/>
      <dgm:spPr/>
      <dgm:t>
        <a:bodyPr/>
        <a:lstStyle/>
        <a:p>
          <a:endParaRPr lang="en-US"/>
        </a:p>
      </dgm:t>
    </dgm:pt>
    <dgm:pt modelId="{A07580F2-EC60-43AF-8904-3B555EE2D91C}">
      <dgm:prSet/>
      <dgm:spPr/>
      <dgm:t>
        <a:bodyPr/>
        <a:lstStyle/>
        <a:p>
          <a:r>
            <a:rPr lang="es-MX" b="0" i="0" baseline="0"/>
            <a:t>Mantener un horario regular (incluso fines de semana), mantener el dormitorio oscuro y fresco, evitar la cafeína por la tarde y no forzar el sueño si no hay somnolencia. </a:t>
          </a:r>
          <a:endParaRPr lang="en-US"/>
        </a:p>
      </dgm:t>
    </dgm:pt>
    <dgm:pt modelId="{91341DED-91DE-4DD3-ACE0-19323E05A549}" type="parTrans" cxnId="{354843B6-71E6-4646-AC4C-6A3D677A32C6}">
      <dgm:prSet/>
      <dgm:spPr/>
      <dgm:t>
        <a:bodyPr/>
        <a:lstStyle/>
        <a:p>
          <a:endParaRPr lang="en-US"/>
        </a:p>
      </dgm:t>
    </dgm:pt>
    <dgm:pt modelId="{B4433D63-CF8D-4C9B-BCBD-832AEF741C28}" type="sibTrans" cxnId="{354843B6-71E6-4646-AC4C-6A3D677A32C6}">
      <dgm:prSet/>
      <dgm:spPr/>
      <dgm:t>
        <a:bodyPr/>
        <a:lstStyle/>
        <a:p>
          <a:endParaRPr lang="en-US"/>
        </a:p>
      </dgm:t>
    </dgm:pt>
    <dgm:pt modelId="{72BB0E84-4A26-4174-8121-12A70BF9FCDF}">
      <dgm:prSet/>
      <dgm:spPr/>
      <dgm:t>
        <a:bodyPr/>
        <a:lstStyle/>
        <a:p>
          <a:r>
            <a:rPr lang="es-MX" b="0" i="0" baseline="0"/>
            <a:t>El tomar pastillas para dormir a menudo no producen un sueño natural ya que el sueño es el pilar más importante para una vida longeva y saludable. </a:t>
          </a:r>
          <a:endParaRPr lang="en-US"/>
        </a:p>
      </dgm:t>
    </dgm:pt>
    <dgm:pt modelId="{AFD0051C-B53D-408B-827F-A72C43160401}" type="parTrans" cxnId="{E0BA1F84-C89F-47DE-8727-30EF9D908CC3}">
      <dgm:prSet/>
      <dgm:spPr/>
      <dgm:t>
        <a:bodyPr/>
        <a:lstStyle/>
        <a:p>
          <a:endParaRPr lang="en-US"/>
        </a:p>
      </dgm:t>
    </dgm:pt>
    <dgm:pt modelId="{00497436-E7BD-4886-8E5F-76338C9ED302}" type="sibTrans" cxnId="{E0BA1F84-C89F-47DE-8727-30EF9D908CC3}">
      <dgm:prSet/>
      <dgm:spPr/>
      <dgm:t>
        <a:bodyPr/>
        <a:lstStyle/>
        <a:p>
          <a:endParaRPr lang="en-US"/>
        </a:p>
      </dgm:t>
    </dgm:pt>
    <dgm:pt modelId="{B0681029-6C85-48F1-80E4-FA741FA7CFA9}">
      <dgm:prSet/>
      <dgm:spPr/>
      <dgm:t>
        <a:bodyPr/>
        <a:lstStyle/>
        <a:p>
          <a:r>
            <a:rPr lang="es-MX" b="0" i="0" baseline="0"/>
            <a:t>Controlar la temperatura: El cuerpo necesita bajar su temperatura central para iniciar el sueño, por lo que una habitación fresca es ideal.</a:t>
          </a:r>
          <a:endParaRPr lang="en-US"/>
        </a:p>
      </dgm:t>
    </dgm:pt>
    <dgm:pt modelId="{5DCDA649-F79A-4E1F-921C-25D92FEA3143}" type="parTrans" cxnId="{6D9E7425-B1D3-4E39-8361-8F0D176DEA71}">
      <dgm:prSet/>
      <dgm:spPr/>
      <dgm:t>
        <a:bodyPr/>
        <a:lstStyle/>
        <a:p>
          <a:endParaRPr lang="en-US"/>
        </a:p>
      </dgm:t>
    </dgm:pt>
    <dgm:pt modelId="{EA7D614F-7F1B-4C59-B992-2D622D0C1FFC}" type="sibTrans" cxnId="{6D9E7425-B1D3-4E39-8361-8F0D176DEA71}">
      <dgm:prSet/>
      <dgm:spPr/>
      <dgm:t>
        <a:bodyPr/>
        <a:lstStyle/>
        <a:p>
          <a:endParaRPr lang="en-US"/>
        </a:p>
      </dgm:t>
    </dgm:pt>
    <dgm:pt modelId="{21309EE3-39A7-48E0-AA0B-0FBABC53CCFC}">
      <dgm:prSet/>
      <dgm:spPr/>
      <dgm:t>
        <a:bodyPr/>
        <a:lstStyle/>
        <a:p>
          <a:r>
            <a:rPr lang="es-MX" b="0" i="0" baseline="0"/>
            <a:t>Evitar sustancias disruptoras: El alcohol fragmenta el sueño y elimina la fase REM, mientras que la cafeína bloquea los receptores de adenosina que nos indican que estamos cansados.</a:t>
          </a:r>
          <a:endParaRPr lang="en-US"/>
        </a:p>
      </dgm:t>
    </dgm:pt>
    <dgm:pt modelId="{6983CF43-E0C2-46CA-87D1-F832FC86A19E}" type="parTrans" cxnId="{F6D898C2-D741-4790-BD47-7087AFECD903}">
      <dgm:prSet/>
      <dgm:spPr/>
      <dgm:t>
        <a:bodyPr/>
        <a:lstStyle/>
        <a:p>
          <a:endParaRPr lang="en-US"/>
        </a:p>
      </dgm:t>
    </dgm:pt>
    <dgm:pt modelId="{89A32803-E8D1-49BD-82CF-8CDC89B49AB8}" type="sibTrans" cxnId="{F6D898C2-D741-4790-BD47-7087AFECD903}">
      <dgm:prSet/>
      <dgm:spPr/>
      <dgm:t>
        <a:bodyPr/>
        <a:lstStyle/>
        <a:p>
          <a:endParaRPr lang="en-US"/>
        </a:p>
      </dgm:t>
    </dgm:pt>
    <dgm:pt modelId="{D450D3B9-B1C9-4167-8AE2-73E618996DFE}">
      <dgm:prSet/>
      <dgm:spPr/>
      <dgm:t>
        <a:bodyPr/>
        <a:lstStyle/>
        <a:p>
          <a:r>
            <a:rPr lang="es-MX" b="0" i="0" baseline="0"/>
            <a:t>Oscuridad total: La exposición a luces azules (pantallas) antes de dormir retrasa la liberación de melatonina. </a:t>
          </a:r>
          <a:endParaRPr lang="en-US"/>
        </a:p>
      </dgm:t>
    </dgm:pt>
    <dgm:pt modelId="{58A46785-7742-42B3-A032-DF67CEC74E9E}" type="parTrans" cxnId="{BD79B1D9-881A-47E3-8EFD-2E6671329123}">
      <dgm:prSet/>
      <dgm:spPr/>
      <dgm:t>
        <a:bodyPr/>
        <a:lstStyle/>
        <a:p>
          <a:endParaRPr lang="en-US"/>
        </a:p>
      </dgm:t>
    </dgm:pt>
    <dgm:pt modelId="{28BA6CE8-78B8-4F36-8FCD-2BAB2B4A148D}" type="sibTrans" cxnId="{BD79B1D9-881A-47E3-8EFD-2E6671329123}">
      <dgm:prSet/>
      <dgm:spPr/>
      <dgm:t>
        <a:bodyPr/>
        <a:lstStyle/>
        <a:p>
          <a:endParaRPr lang="en-US"/>
        </a:p>
      </dgm:t>
    </dgm:pt>
    <dgm:pt modelId="{C938265E-C866-4A59-9A47-5F3ADCEA9A3D}" type="pres">
      <dgm:prSet presAssocID="{FE381352-5B41-4F4A-9133-C668E752DA71}" presName="diagram" presStyleCnt="0">
        <dgm:presLayoutVars>
          <dgm:dir/>
          <dgm:resizeHandles val="exact"/>
        </dgm:presLayoutVars>
      </dgm:prSet>
      <dgm:spPr/>
    </dgm:pt>
    <dgm:pt modelId="{1A25F602-1467-49FA-A5C7-29161B7B955B}" type="pres">
      <dgm:prSet presAssocID="{4DAC9CAC-B8B2-4981-B424-40D6ACCA77EE}" presName="node" presStyleLbl="node1" presStyleIdx="0" presStyleCnt="6">
        <dgm:presLayoutVars>
          <dgm:bulletEnabled val="1"/>
        </dgm:presLayoutVars>
      </dgm:prSet>
      <dgm:spPr/>
    </dgm:pt>
    <dgm:pt modelId="{728E5B39-B6E8-4B06-AFEF-9FACF3156F8A}" type="pres">
      <dgm:prSet presAssocID="{EC4BC760-F6DC-4CA0-9C80-CF497852F3F4}" presName="sibTrans" presStyleCnt="0"/>
      <dgm:spPr/>
    </dgm:pt>
    <dgm:pt modelId="{C906B311-1EBF-491A-AEBE-96A395F2F0A2}" type="pres">
      <dgm:prSet presAssocID="{A07580F2-EC60-43AF-8904-3B555EE2D91C}" presName="node" presStyleLbl="node1" presStyleIdx="1" presStyleCnt="6">
        <dgm:presLayoutVars>
          <dgm:bulletEnabled val="1"/>
        </dgm:presLayoutVars>
      </dgm:prSet>
      <dgm:spPr/>
    </dgm:pt>
    <dgm:pt modelId="{D2C96B30-73DF-4B49-BD09-A912056077FA}" type="pres">
      <dgm:prSet presAssocID="{B4433D63-CF8D-4C9B-BCBD-832AEF741C28}" presName="sibTrans" presStyleCnt="0"/>
      <dgm:spPr/>
    </dgm:pt>
    <dgm:pt modelId="{B11343C8-3B75-4440-8A19-EDC685D296A2}" type="pres">
      <dgm:prSet presAssocID="{72BB0E84-4A26-4174-8121-12A70BF9FCDF}" presName="node" presStyleLbl="node1" presStyleIdx="2" presStyleCnt="6">
        <dgm:presLayoutVars>
          <dgm:bulletEnabled val="1"/>
        </dgm:presLayoutVars>
      </dgm:prSet>
      <dgm:spPr/>
    </dgm:pt>
    <dgm:pt modelId="{FB4B71BD-8843-462D-8D32-77B63F6F7613}" type="pres">
      <dgm:prSet presAssocID="{00497436-E7BD-4886-8E5F-76338C9ED302}" presName="sibTrans" presStyleCnt="0"/>
      <dgm:spPr/>
    </dgm:pt>
    <dgm:pt modelId="{A463F4D6-6F22-48C5-A878-8ADAE20E7C9B}" type="pres">
      <dgm:prSet presAssocID="{B0681029-6C85-48F1-80E4-FA741FA7CFA9}" presName="node" presStyleLbl="node1" presStyleIdx="3" presStyleCnt="6">
        <dgm:presLayoutVars>
          <dgm:bulletEnabled val="1"/>
        </dgm:presLayoutVars>
      </dgm:prSet>
      <dgm:spPr/>
    </dgm:pt>
    <dgm:pt modelId="{B6B11C1A-BC75-400C-8A78-5E50835E42E1}" type="pres">
      <dgm:prSet presAssocID="{EA7D614F-7F1B-4C59-B992-2D622D0C1FFC}" presName="sibTrans" presStyleCnt="0"/>
      <dgm:spPr/>
    </dgm:pt>
    <dgm:pt modelId="{4DB24A61-55F5-45A3-BCFA-4511433F4F23}" type="pres">
      <dgm:prSet presAssocID="{21309EE3-39A7-48E0-AA0B-0FBABC53CCFC}" presName="node" presStyleLbl="node1" presStyleIdx="4" presStyleCnt="6">
        <dgm:presLayoutVars>
          <dgm:bulletEnabled val="1"/>
        </dgm:presLayoutVars>
      </dgm:prSet>
      <dgm:spPr/>
    </dgm:pt>
    <dgm:pt modelId="{DC025377-267D-4ACF-9851-9892F01E43B4}" type="pres">
      <dgm:prSet presAssocID="{89A32803-E8D1-49BD-82CF-8CDC89B49AB8}" presName="sibTrans" presStyleCnt="0"/>
      <dgm:spPr/>
    </dgm:pt>
    <dgm:pt modelId="{A68CCAA5-D2D5-49A2-9107-FEFE10F014F4}" type="pres">
      <dgm:prSet presAssocID="{D450D3B9-B1C9-4167-8AE2-73E618996DFE}" presName="node" presStyleLbl="node1" presStyleIdx="5" presStyleCnt="6">
        <dgm:presLayoutVars>
          <dgm:bulletEnabled val="1"/>
        </dgm:presLayoutVars>
      </dgm:prSet>
      <dgm:spPr/>
    </dgm:pt>
  </dgm:ptLst>
  <dgm:cxnLst>
    <dgm:cxn modelId="{B8837F13-70A0-4FEC-AE42-4AFA2B597650}" type="presOf" srcId="{B0681029-6C85-48F1-80E4-FA741FA7CFA9}" destId="{A463F4D6-6F22-48C5-A878-8ADAE20E7C9B}" srcOrd="0" destOrd="0" presId="urn:microsoft.com/office/officeart/2005/8/layout/default"/>
    <dgm:cxn modelId="{6D9E7425-B1D3-4E39-8361-8F0D176DEA71}" srcId="{FE381352-5B41-4F4A-9133-C668E752DA71}" destId="{B0681029-6C85-48F1-80E4-FA741FA7CFA9}" srcOrd="3" destOrd="0" parTransId="{5DCDA649-F79A-4E1F-921C-25D92FEA3143}" sibTransId="{EA7D614F-7F1B-4C59-B992-2D622D0C1FFC}"/>
    <dgm:cxn modelId="{7B95073A-747F-4620-ADE8-490C48ECE3E8}" type="presOf" srcId="{21309EE3-39A7-48E0-AA0B-0FBABC53CCFC}" destId="{4DB24A61-55F5-45A3-BCFA-4511433F4F23}" srcOrd="0" destOrd="0" presId="urn:microsoft.com/office/officeart/2005/8/layout/default"/>
    <dgm:cxn modelId="{A2FF723E-C7C6-4710-A367-58ADB675648E}" type="presOf" srcId="{A07580F2-EC60-43AF-8904-3B555EE2D91C}" destId="{C906B311-1EBF-491A-AEBE-96A395F2F0A2}" srcOrd="0" destOrd="0" presId="urn:microsoft.com/office/officeart/2005/8/layout/default"/>
    <dgm:cxn modelId="{5ABEE141-C616-4F61-974B-A17281378403}" type="presOf" srcId="{72BB0E84-4A26-4174-8121-12A70BF9FCDF}" destId="{B11343C8-3B75-4440-8A19-EDC685D296A2}" srcOrd="0" destOrd="0" presId="urn:microsoft.com/office/officeart/2005/8/layout/default"/>
    <dgm:cxn modelId="{8E57CB6B-5401-4B27-A6D7-4C996BBBC8E0}" type="presOf" srcId="{4DAC9CAC-B8B2-4981-B424-40D6ACCA77EE}" destId="{1A25F602-1467-49FA-A5C7-29161B7B955B}" srcOrd="0" destOrd="0" presId="urn:microsoft.com/office/officeart/2005/8/layout/default"/>
    <dgm:cxn modelId="{EDB55A59-9482-4E5B-9377-E14EDAE1BCA4}" srcId="{FE381352-5B41-4F4A-9133-C668E752DA71}" destId="{4DAC9CAC-B8B2-4981-B424-40D6ACCA77EE}" srcOrd="0" destOrd="0" parTransId="{6EE60EBD-BA8C-44C9-ABF2-B24E1E3217F6}" sibTransId="{EC4BC760-F6DC-4CA0-9C80-CF497852F3F4}"/>
    <dgm:cxn modelId="{E0BA1F84-C89F-47DE-8727-30EF9D908CC3}" srcId="{FE381352-5B41-4F4A-9133-C668E752DA71}" destId="{72BB0E84-4A26-4174-8121-12A70BF9FCDF}" srcOrd="2" destOrd="0" parTransId="{AFD0051C-B53D-408B-827F-A72C43160401}" sibTransId="{00497436-E7BD-4886-8E5F-76338C9ED302}"/>
    <dgm:cxn modelId="{354843B6-71E6-4646-AC4C-6A3D677A32C6}" srcId="{FE381352-5B41-4F4A-9133-C668E752DA71}" destId="{A07580F2-EC60-43AF-8904-3B555EE2D91C}" srcOrd="1" destOrd="0" parTransId="{91341DED-91DE-4DD3-ACE0-19323E05A549}" sibTransId="{B4433D63-CF8D-4C9B-BCBD-832AEF741C28}"/>
    <dgm:cxn modelId="{F6D898C2-D741-4790-BD47-7087AFECD903}" srcId="{FE381352-5B41-4F4A-9133-C668E752DA71}" destId="{21309EE3-39A7-48E0-AA0B-0FBABC53CCFC}" srcOrd="4" destOrd="0" parTransId="{6983CF43-E0C2-46CA-87D1-F832FC86A19E}" sibTransId="{89A32803-E8D1-49BD-82CF-8CDC89B49AB8}"/>
    <dgm:cxn modelId="{3EDB5FC9-2A18-4410-AD72-D2189ABC2DC4}" type="presOf" srcId="{D450D3B9-B1C9-4167-8AE2-73E618996DFE}" destId="{A68CCAA5-D2D5-49A2-9107-FEFE10F014F4}" srcOrd="0" destOrd="0" presId="urn:microsoft.com/office/officeart/2005/8/layout/default"/>
    <dgm:cxn modelId="{0A0028D5-C54C-4841-8BE4-D09B510F4052}" type="presOf" srcId="{FE381352-5B41-4F4A-9133-C668E752DA71}" destId="{C938265E-C866-4A59-9A47-5F3ADCEA9A3D}" srcOrd="0" destOrd="0" presId="urn:microsoft.com/office/officeart/2005/8/layout/default"/>
    <dgm:cxn modelId="{BD79B1D9-881A-47E3-8EFD-2E6671329123}" srcId="{FE381352-5B41-4F4A-9133-C668E752DA71}" destId="{D450D3B9-B1C9-4167-8AE2-73E618996DFE}" srcOrd="5" destOrd="0" parTransId="{58A46785-7742-42B3-A032-DF67CEC74E9E}" sibTransId="{28BA6CE8-78B8-4F36-8FCD-2BAB2B4A148D}"/>
    <dgm:cxn modelId="{1CF805B3-8950-4C3E-AD28-B065B1A31617}" type="presParOf" srcId="{C938265E-C866-4A59-9A47-5F3ADCEA9A3D}" destId="{1A25F602-1467-49FA-A5C7-29161B7B955B}" srcOrd="0" destOrd="0" presId="urn:microsoft.com/office/officeart/2005/8/layout/default"/>
    <dgm:cxn modelId="{D88213BD-4FA4-4ADF-B5ED-EB23EC1AC8A0}" type="presParOf" srcId="{C938265E-C866-4A59-9A47-5F3ADCEA9A3D}" destId="{728E5B39-B6E8-4B06-AFEF-9FACF3156F8A}" srcOrd="1" destOrd="0" presId="urn:microsoft.com/office/officeart/2005/8/layout/default"/>
    <dgm:cxn modelId="{A200B0BC-4BBF-45B0-8BA4-B6850E5AADD6}" type="presParOf" srcId="{C938265E-C866-4A59-9A47-5F3ADCEA9A3D}" destId="{C906B311-1EBF-491A-AEBE-96A395F2F0A2}" srcOrd="2" destOrd="0" presId="urn:microsoft.com/office/officeart/2005/8/layout/default"/>
    <dgm:cxn modelId="{329F2587-6AE2-452D-A062-50DD7F20AE46}" type="presParOf" srcId="{C938265E-C866-4A59-9A47-5F3ADCEA9A3D}" destId="{D2C96B30-73DF-4B49-BD09-A912056077FA}" srcOrd="3" destOrd="0" presId="urn:microsoft.com/office/officeart/2005/8/layout/default"/>
    <dgm:cxn modelId="{34748C8C-8FDC-4D84-B887-F399605672DA}" type="presParOf" srcId="{C938265E-C866-4A59-9A47-5F3ADCEA9A3D}" destId="{B11343C8-3B75-4440-8A19-EDC685D296A2}" srcOrd="4" destOrd="0" presId="urn:microsoft.com/office/officeart/2005/8/layout/default"/>
    <dgm:cxn modelId="{5093FE0B-017A-4B8B-9FD8-E44008A573D2}" type="presParOf" srcId="{C938265E-C866-4A59-9A47-5F3ADCEA9A3D}" destId="{FB4B71BD-8843-462D-8D32-77B63F6F7613}" srcOrd="5" destOrd="0" presId="urn:microsoft.com/office/officeart/2005/8/layout/default"/>
    <dgm:cxn modelId="{974D5DFD-AB42-4D6F-BD59-A9098338763E}" type="presParOf" srcId="{C938265E-C866-4A59-9A47-5F3ADCEA9A3D}" destId="{A463F4D6-6F22-48C5-A878-8ADAE20E7C9B}" srcOrd="6" destOrd="0" presId="urn:microsoft.com/office/officeart/2005/8/layout/default"/>
    <dgm:cxn modelId="{258A7D84-F049-4F27-9441-36197F441CB8}" type="presParOf" srcId="{C938265E-C866-4A59-9A47-5F3ADCEA9A3D}" destId="{B6B11C1A-BC75-400C-8A78-5E50835E42E1}" srcOrd="7" destOrd="0" presId="urn:microsoft.com/office/officeart/2005/8/layout/default"/>
    <dgm:cxn modelId="{0B6B07EA-6133-4311-B89B-30D9B6FC0E20}" type="presParOf" srcId="{C938265E-C866-4A59-9A47-5F3ADCEA9A3D}" destId="{4DB24A61-55F5-45A3-BCFA-4511433F4F23}" srcOrd="8" destOrd="0" presId="urn:microsoft.com/office/officeart/2005/8/layout/default"/>
    <dgm:cxn modelId="{7E61F992-B96D-43E1-B7EE-9B510117A13B}" type="presParOf" srcId="{C938265E-C866-4A59-9A47-5F3ADCEA9A3D}" destId="{DC025377-267D-4ACF-9851-9892F01E43B4}" srcOrd="9" destOrd="0" presId="urn:microsoft.com/office/officeart/2005/8/layout/default"/>
    <dgm:cxn modelId="{15C8D8DD-DDA0-4F66-88F2-E7F82581456D}" type="presParOf" srcId="{C938265E-C866-4A59-9A47-5F3ADCEA9A3D}" destId="{A68CCAA5-D2D5-49A2-9107-FEFE10F014F4}"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3F6C12-E873-4FD8-B4DD-782D1667BC18}" type="doc">
      <dgm:prSet loTypeId="urn:microsoft.com/office/officeart/2008/layout/LinedList" loCatId="list" qsTypeId="urn:microsoft.com/office/officeart/2005/8/quickstyle/simple5" qsCatId="simple" csTypeId="urn:microsoft.com/office/officeart/2005/8/colors/accent0_3" csCatId="mainScheme" phldr="1"/>
      <dgm:spPr/>
      <dgm:t>
        <a:bodyPr/>
        <a:lstStyle/>
        <a:p>
          <a:endParaRPr lang="en-US"/>
        </a:p>
      </dgm:t>
    </dgm:pt>
    <dgm:pt modelId="{AB964526-A2E7-46E2-ABB6-1814CFEEBF00}">
      <dgm:prSet/>
      <dgm:spPr/>
      <dgm:t>
        <a:bodyPr/>
        <a:lstStyle/>
        <a:p>
          <a:r>
            <a:rPr lang="es-MX" b="1" i="0" baseline="0" dirty="0"/>
            <a:t>1. Amígdala y Corteza Prefrontal </a:t>
          </a:r>
          <a:endParaRPr lang="en-US" dirty="0"/>
        </a:p>
      </dgm:t>
    </dgm:pt>
    <dgm:pt modelId="{FA23E602-6346-43C4-BF54-6F8B1D86B984}" type="parTrans" cxnId="{F08257B5-3E10-4EAC-A4C1-DD4F7A6C4D12}">
      <dgm:prSet/>
      <dgm:spPr/>
      <dgm:t>
        <a:bodyPr/>
        <a:lstStyle/>
        <a:p>
          <a:endParaRPr lang="en-US"/>
        </a:p>
      </dgm:t>
    </dgm:pt>
    <dgm:pt modelId="{EC12418A-1FEE-4706-9387-6086A6B262D4}" type="sibTrans" cxnId="{F08257B5-3E10-4EAC-A4C1-DD4F7A6C4D12}">
      <dgm:prSet/>
      <dgm:spPr/>
      <dgm:t>
        <a:bodyPr/>
        <a:lstStyle/>
        <a:p>
          <a:endParaRPr lang="en-US"/>
        </a:p>
      </dgm:t>
    </dgm:pt>
    <dgm:pt modelId="{B2A61FAB-BAC1-45C3-A07C-627D2989E5F0}">
      <dgm:prSet/>
      <dgm:spPr/>
      <dgm:t>
        <a:bodyPr/>
        <a:lstStyle/>
        <a:p>
          <a:r>
            <a:rPr lang="es-MX" b="1" i="0" baseline="0"/>
            <a:t>Amígdala:</a:t>
          </a:r>
          <a:r>
            <a:rPr lang="es-MX" b="0" i="0" baseline="0"/>
            <a:t> Situada en el lóbulo temporal medial, actúa como el centro emocional del cerebro, detectando el estrés y la amenaza.</a:t>
          </a:r>
          <a:endParaRPr lang="en-US"/>
        </a:p>
      </dgm:t>
    </dgm:pt>
    <dgm:pt modelId="{00F25CEA-CA4F-4282-BB6D-C487CB3FBC36}" type="parTrans" cxnId="{9CC1D1C3-F834-4A89-813D-A7CEE841D705}">
      <dgm:prSet/>
      <dgm:spPr/>
      <dgm:t>
        <a:bodyPr/>
        <a:lstStyle/>
        <a:p>
          <a:endParaRPr lang="en-US"/>
        </a:p>
      </dgm:t>
    </dgm:pt>
    <dgm:pt modelId="{D4A4EA46-7733-4039-84BB-D776421C1CCD}" type="sibTrans" cxnId="{9CC1D1C3-F834-4A89-813D-A7CEE841D705}">
      <dgm:prSet/>
      <dgm:spPr/>
      <dgm:t>
        <a:bodyPr/>
        <a:lstStyle/>
        <a:p>
          <a:endParaRPr lang="en-US"/>
        </a:p>
      </dgm:t>
    </dgm:pt>
    <dgm:pt modelId="{7B94982D-D8A7-4880-9391-49747954BA37}">
      <dgm:prSet/>
      <dgm:spPr/>
      <dgm:t>
        <a:bodyPr/>
        <a:lstStyle/>
        <a:p>
          <a:r>
            <a:rPr lang="es-MX" b="1" i="0" baseline="0"/>
            <a:t>Corteza Prefrontal (CPF):</a:t>
          </a:r>
          <a:r>
            <a:rPr lang="es-MX" b="0" i="0" baseline="0"/>
            <a:t> Situada en la parte frontal del cerebro, regula la respuesta al estrés y controla los impulsos.</a:t>
          </a:r>
          <a:endParaRPr lang="en-US"/>
        </a:p>
      </dgm:t>
    </dgm:pt>
    <dgm:pt modelId="{9D7B70BB-5C95-4714-A67C-F2A47AAD1A4A}" type="parTrans" cxnId="{1C85CF57-392D-4493-86CB-6DE38315E193}">
      <dgm:prSet/>
      <dgm:spPr/>
      <dgm:t>
        <a:bodyPr/>
        <a:lstStyle/>
        <a:p>
          <a:endParaRPr lang="en-US"/>
        </a:p>
      </dgm:t>
    </dgm:pt>
    <dgm:pt modelId="{C095EA87-1DFF-4E43-867C-9F3C6D2D4054}" type="sibTrans" cxnId="{1C85CF57-392D-4493-86CB-6DE38315E193}">
      <dgm:prSet/>
      <dgm:spPr/>
      <dgm:t>
        <a:bodyPr/>
        <a:lstStyle/>
        <a:p>
          <a:endParaRPr lang="en-US"/>
        </a:p>
      </dgm:t>
    </dgm:pt>
    <dgm:pt modelId="{7ACE4DEF-F930-4E34-BFA1-D33CDAE959A9}">
      <dgm:prSet/>
      <dgm:spPr/>
      <dgm:t>
        <a:bodyPr/>
        <a:lstStyle/>
        <a:p>
          <a:r>
            <a:rPr lang="es-MX" b="1" i="0" baseline="0"/>
            <a:t>Interacción en el sueño:</a:t>
          </a:r>
          <a:r>
            <a:rPr lang="es-MX" b="0" i="0" baseline="0"/>
            <a:t> Cuando no dormimos, la amígdala se hiperactiva y la conexión con la corteza prefrontal se reduce, provocando ansiedad. </a:t>
          </a:r>
          <a:endParaRPr lang="en-US"/>
        </a:p>
      </dgm:t>
    </dgm:pt>
    <dgm:pt modelId="{7508BB8B-4C68-4EA4-88EF-574925EAD1A7}" type="parTrans" cxnId="{305D6051-65FB-409B-A8E2-C6F9BCB31948}">
      <dgm:prSet/>
      <dgm:spPr/>
      <dgm:t>
        <a:bodyPr/>
        <a:lstStyle/>
        <a:p>
          <a:endParaRPr lang="en-US"/>
        </a:p>
      </dgm:t>
    </dgm:pt>
    <dgm:pt modelId="{8773E5CB-AF42-40EA-AE17-48773B27F79C}" type="sibTrans" cxnId="{305D6051-65FB-409B-A8E2-C6F9BCB31948}">
      <dgm:prSet/>
      <dgm:spPr/>
      <dgm:t>
        <a:bodyPr/>
        <a:lstStyle/>
        <a:p>
          <a:endParaRPr lang="en-US"/>
        </a:p>
      </dgm:t>
    </dgm:pt>
    <dgm:pt modelId="{8EDB0F78-FE63-4693-9CFF-B01366042984}">
      <dgm:prSet/>
      <dgm:spPr/>
      <dgm:t>
        <a:bodyPr/>
        <a:lstStyle/>
        <a:p>
          <a:r>
            <a:rPr lang="es-MX"/>
            <a:t>2</a:t>
          </a:r>
          <a:r>
            <a:rPr lang="es-MX" b="1" i="0" baseline="0"/>
            <a:t>. Beneficios de Practicar Yoga en el Sueño</a:t>
          </a:r>
          <a:endParaRPr lang="en-US"/>
        </a:p>
      </dgm:t>
    </dgm:pt>
    <dgm:pt modelId="{420B749B-78DB-4D2D-9AE4-E00B0643EBA7}" type="parTrans" cxnId="{B25E5689-C410-4B04-B2C2-8A3A253ED4E1}">
      <dgm:prSet/>
      <dgm:spPr/>
      <dgm:t>
        <a:bodyPr/>
        <a:lstStyle/>
        <a:p>
          <a:endParaRPr lang="en-US"/>
        </a:p>
      </dgm:t>
    </dgm:pt>
    <dgm:pt modelId="{DD7EA934-3694-4165-80BC-0BFFF0A6E406}" type="sibTrans" cxnId="{B25E5689-C410-4B04-B2C2-8A3A253ED4E1}">
      <dgm:prSet/>
      <dgm:spPr/>
      <dgm:t>
        <a:bodyPr/>
        <a:lstStyle/>
        <a:p>
          <a:endParaRPr lang="en-US"/>
        </a:p>
      </dgm:t>
    </dgm:pt>
    <dgm:pt modelId="{9E4B1488-51EE-4AD6-9549-94FF1368B72B}">
      <dgm:prSet/>
      <dgm:spPr/>
      <dgm:t>
        <a:bodyPr/>
        <a:lstStyle/>
        <a:p>
          <a:r>
            <a:rPr lang="es-MX" b="0" i="0" baseline="0"/>
            <a:t>Practicar yoga suave o técnicas de respiración antes de dormir ayuda a: </a:t>
          </a:r>
          <a:endParaRPr lang="en-US"/>
        </a:p>
      </dgm:t>
    </dgm:pt>
    <dgm:pt modelId="{CDB03BF2-6B09-4FB2-B337-950A1A93C6AE}" type="parTrans" cxnId="{989A247D-0CD0-49D7-AC26-ECBDC5222C19}">
      <dgm:prSet/>
      <dgm:spPr/>
      <dgm:t>
        <a:bodyPr/>
        <a:lstStyle/>
        <a:p>
          <a:endParaRPr lang="en-US"/>
        </a:p>
      </dgm:t>
    </dgm:pt>
    <dgm:pt modelId="{53596834-0963-4506-A202-E3C6DD319683}" type="sibTrans" cxnId="{989A247D-0CD0-49D7-AC26-ECBDC5222C19}">
      <dgm:prSet/>
      <dgm:spPr/>
      <dgm:t>
        <a:bodyPr/>
        <a:lstStyle/>
        <a:p>
          <a:endParaRPr lang="en-US"/>
        </a:p>
      </dgm:t>
    </dgm:pt>
    <dgm:pt modelId="{CA99D14A-1877-4EBA-9AF8-1E88D058626A}">
      <dgm:prSet/>
      <dgm:spPr/>
      <dgm:t>
        <a:bodyPr/>
        <a:lstStyle/>
        <a:p>
          <a:r>
            <a:rPr lang="es-MX" b="1" i="0" baseline="0"/>
            <a:t>Calmar el Sistema Nervioso:</a:t>
          </a:r>
          <a:r>
            <a:rPr lang="es-MX" b="0" i="0" baseline="0"/>
            <a:t> Reduce la actividad de la amígdala (sistema de "lucha o huida") y estimula el sistema parasimpático, promoviendo el descanso profundo.</a:t>
          </a:r>
          <a:endParaRPr lang="en-US"/>
        </a:p>
      </dgm:t>
    </dgm:pt>
    <dgm:pt modelId="{34FD7907-0A2C-4734-BEFF-824D283C09C4}" type="parTrans" cxnId="{9FA3B255-556A-4F45-ADEC-681830789D6D}">
      <dgm:prSet/>
      <dgm:spPr/>
      <dgm:t>
        <a:bodyPr/>
        <a:lstStyle/>
        <a:p>
          <a:endParaRPr lang="en-US"/>
        </a:p>
      </dgm:t>
    </dgm:pt>
    <dgm:pt modelId="{82A1D93A-FAD8-49B7-A9E8-DAD830941AB5}" type="sibTrans" cxnId="{9FA3B255-556A-4F45-ADEC-681830789D6D}">
      <dgm:prSet/>
      <dgm:spPr/>
      <dgm:t>
        <a:bodyPr/>
        <a:lstStyle/>
        <a:p>
          <a:endParaRPr lang="en-US"/>
        </a:p>
      </dgm:t>
    </dgm:pt>
    <dgm:pt modelId="{0DB952F3-CC5C-47D7-B0B7-F66DDB66541B}">
      <dgm:prSet/>
      <dgm:spPr/>
      <dgm:t>
        <a:bodyPr/>
        <a:lstStyle/>
        <a:p>
          <a:r>
            <a:rPr lang="es-MX" b="1" i="0" baseline="0"/>
            <a:t>Mejorar la Estructura del Sueño:</a:t>
          </a:r>
          <a:r>
            <a:rPr lang="es-MX" b="0" i="0" baseline="0"/>
            <a:t> Estudios asocian el yoga con una mayor duración, eficiencia y calidad del sueño, especialmente en personas con insomnio.</a:t>
          </a:r>
          <a:endParaRPr lang="en-US"/>
        </a:p>
      </dgm:t>
    </dgm:pt>
    <dgm:pt modelId="{CA11B07D-C3D8-49F7-8151-4B5E563C1657}" type="parTrans" cxnId="{C322AEAF-922D-44BF-824F-E7BD1454BC02}">
      <dgm:prSet/>
      <dgm:spPr/>
      <dgm:t>
        <a:bodyPr/>
        <a:lstStyle/>
        <a:p>
          <a:endParaRPr lang="en-US"/>
        </a:p>
      </dgm:t>
    </dgm:pt>
    <dgm:pt modelId="{86FA8D0B-A2DC-41D6-A7A9-B7F97331BBFD}" type="sibTrans" cxnId="{C322AEAF-922D-44BF-824F-E7BD1454BC02}">
      <dgm:prSet/>
      <dgm:spPr/>
      <dgm:t>
        <a:bodyPr/>
        <a:lstStyle/>
        <a:p>
          <a:endParaRPr lang="en-US"/>
        </a:p>
      </dgm:t>
    </dgm:pt>
    <dgm:pt modelId="{FCD0AE0F-B219-4266-B879-1BF88A3C1CFC}">
      <dgm:prSet/>
      <dgm:spPr/>
      <dgm:t>
        <a:bodyPr/>
        <a:lstStyle/>
        <a:p>
          <a:r>
            <a:rPr lang="es-MX" b="1" i="0" baseline="0"/>
            <a:t>Reducir Estrés y Cortisol:</a:t>
          </a:r>
          <a:r>
            <a:rPr lang="es-MX" b="0" i="0" baseline="0"/>
            <a:t> Ayuda a disminuir los niveles de estrés, lo que permite un sueño más ininterrumpido.</a:t>
          </a:r>
          <a:endParaRPr lang="en-US"/>
        </a:p>
      </dgm:t>
    </dgm:pt>
    <dgm:pt modelId="{A8FFFAAC-6677-451B-9E04-36556F6D4099}" type="parTrans" cxnId="{688706E8-7AF9-4EC2-8D47-E7CA87D1F753}">
      <dgm:prSet/>
      <dgm:spPr/>
      <dgm:t>
        <a:bodyPr/>
        <a:lstStyle/>
        <a:p>
          <a:endParaRPr lang="en-US"/>
        </a:p>
      </dgm:t>
    </dgm:pt>
    <dgm:pt modelId="{1D60CA64-A6EE-48A1-A138-7AF499FF7B49}" type="sibTrans" cxnId="{688706E8-7AF9-4EC2-8D47-E7CA87D1F753}">
      <dgm:prSet/>
      <dgm:spPr/>
      <dgm:t>
        <a:bodyPr/>
        <a:lstStyle/>
        <a:p>
          <a:endParaRPr lang="en-US"/>
        </a:p>
      </dgm:t>
    </dgm:pt>
    <dgm:pt modelId="{0177C5CF-2531-4297-9388-C92D3AD799B0}">
      <dgm:prSet/>
      <dgm:spPr/>
      <dgm:t>
        <a:bodyPr/>
        <a:lstStyle/>
        <a:p>
          <a:r>
            <a:rPr lang="es-MX" b="1" i="0" baseline="0"/>
            <a:t>Equilibrio Emocional:</a:t>
          </a:r>
          <a:r>
            <a:rPr lang="es-MX" b="0" i="0" baseline="0"/>
            <a:t> Al fortalecer la corteza prefrontal, el yoga ayuda a gestionar mejor las emociones, facilitando la desconexión mental para dormir. </a:t>
          </a:r>
          <a:endParaRPr lang="en-US"/>
        </a:p>
      </dgm:t>
    </dgm:pt>
    <dgm:pt modelId="{AAC9B35D-0F84-471B-A351-2E9D8DB28F4D}" type="parTrans" cxnId="{3218C72C-E980-4468-8B55-FD102AA213DD}">
      <dgm:prSet/>
      <dgm:spPr/>
      <dgm:t>
        <a:bodyPr/>
        <a:lstStyle/>
        <a:p>
          <a:endParaRPr lang="en-US"/>
        </a:p>
      </dgm:t>
    </dgm:pt>
    <dgm:pt modelId="{5BEC52C8-D7BF-49EE-A4C7-050D5836C3CF}" type="sibTrans" cxnId="{3218C72C-E980-4468-8B55-FD102AA213DD}">
      <dgm:prSet/>
      <dgm:spPr/>
      <dgm:t>
        <a:bodyPr/>
        <a:lstStyle/>
        <a:p>
          <a:endParaRPr lang="en-US"/>
        </a:p>
      </dgm:t>
    </dgm:pt>
    <dgm:pt modelId="{1AB62A9F-8164-4C40-8FBC-5779194A9110}">
      <dgm:prSet/>
      <dgm:spPr/>
      <dgm:t>
        <a:bodyPr/>
        <a:lstStyle/>
        <a:p>
          <a:r>
            <a:rPr lang="es-MX" b="1" i="0" baseline="0"/>
            <a:t>3. Técnicas de Yoga Recomendadas antes de Dormir</a:t>
          </a:r>
          <a:endParaRPr lang="en-US"/>
        </a:p>
      </dgm:t>
    </dgm:pt>
    <dgm:pt modelId="{CD094658-6BCC-480A-A503-0FCEE8CAA223}" type="parTrans" cxnId="{DEA85B3E-8EC7-4E37-8BA6-BA5AF7B9BCFA}">
      <dgm:prSet/>
      <dgm:spPr/>
      <dgm:t>
        <a:bodyPr/>
        <a:lstStyle/>
        <a:p>
          <a:endParaRPr lang="en-US"/>
        </a:p>
      </dgm:t>
    </dgm:pt>
    <dgm:pt modelId="{748711C5-8FFC-427E-98D4-4DF23E5824D5}" type="sibTrans" cxnId="{DEA85B3E-8EC7-4E37-8BA6-BA5AF7B9BCFA}">
      <dgm:prSet/>
      <dgm:spPr/>
      <dgm:t>
        <a:bodyPr/>
        <a:lstStyle/>
        <a:p>
          <a:endParaRPr lang="en-US"/>
        </a:p>
      </dgm:t>
    </dgm:pt>
    <dgm:pt modelId="{242766F7-3780-4462-B1F8-344B6837D06B}">
      <dgm:prSet/>
      <dgm:spPr/>
      <dgm:t>
        <a:bodyPr/>
        <a:lstStyle/>
        <a:p>
          <a:r>
            <a:rPr lang="es-MX" b="1" i="0" baseline="0"/>
            <a:t>Yoga Nidra:</a:t>
          </a:r>
          <a:r>
            <a:rPr lang="es-MX" b="0" i="0" baseline="0"/>
            <a:t> Ideal para dormir profundamente, promoviendo una relajación profunda.</a:t>
          </a:r>
          <a:endParaRPr lang="en-US"/>
        </a:p>
      </dgm:t>
    </dgm:pt>
    <dgm:pt modelId="{C9721FC4-4A8C-42F0-BB7C-5FFDE1F265CD}" type="parTrans" cxnId="{D452038A-4745-4C3E-B5B0-F66ADA41F5B5}">
      <dgm:prSet/>
      <dgm:spPr/>
      <dgm:t>
        <a:bodyPr/>
        <a:lstStyle/>
        <a:p>
          <a:endParaRPr lang="en-US"/>
        </a:p>
      </dgm:t>
    </dgm:pt>
    <dgm:pt modelId="{BA52F23A-5024-4A40-9034-89F1A413CF0D}" type="sibTrans" cxnId="{D452038A-4745-4C3E-B5B0-F66ADA41F5B5}">
      <dgm:prSet/>
      <dgm:spPr/>
      <dgm:t>
        <a:bodyPr/>
        <a:lstStyle/>
        <a:p>
          <a:endParaRPr lang="en-US"/>
        </a:p>
      </dgm:t>
    </dgm:pt>
    <dgm:pt modelId="{02CE90D6-9939-44B1-B32F-1B4DC62562DA}">
      <dgm:prSet/>
      <dgm:spPr/>
      <dgm:t>
        <a:bodyPr/>
        <a:lstStyle/>
        <a:p>
          <a:r>
            <a:rPr lang="es-MX" b="1" i="0" baseline="0" dirty="0"/>
            <a:t>Posturas Suaves (Yin/Restaurativo):</a:t>
          </a:r>
          <a:r>
            <a:rPr lang="es-MX" b="0" i="0" baseline="0" dirty="0"/>
            <a:t> Posturas como "piernas arriba de la pared" (</a:t>
          </a:r>
          <a:r>
            <a:rPr lang="es-MX" b="0" i="1" baseline="0" dirty="0" err="1"/>
            <a:t>Viparita</a:t>
          </a:r>
          <a:r>
            <a:rPr lang="es-MX" b="0" i="1" baseline="0" dirty="0"/>
            <a:t> </a:t>
          </a:r>
          <a:r>
            <a:rPr lang="es-MX" b="0" i="1" baseline="0" dirty="0" err="1"/>
            <a:t>Karani</a:t>
          </a:r>
          <a:r>
            <a:rPr lang="es-MX" b="0" i="0" baseline="0" dirty="0"/>
            <a:t>) o torsiones suaves liberan tensiones físicas.</a:t>
          </a:r>
          <a:endParaRPr lang="en-US" dirty="0"/>
        </a:p>
      </dgm:t>
    </dgm:pt>
    <dgm:pt modelId="{283CF989-39D5-4AD7-B1AB-3E9F501AE6F4}" type="parTrans" cxnId="{313AA4D2-C3A6-49DF-964A-449F54A16C3D}">
      <dgm:prSet/>
      <dgm:spPr/>
      <dgm:t>
        <a:bodyPr/>
        <a:lstStyle/>
        <a:p>
          <a:endParaRPr lang="en-US"/>
        </a:p>
      </dgm:t>
    </dgm:pt>
    <dgm:pt modelId="{9E0B00F9-7CE9-465A-BF33-63AA93FF1044}" type="sibTrans" cxnId="{313AA4D2-C3A6-49DF-964A-449F54A16C3D}">
      <dgm:prSet/>
      <dgm:spPr/>
      <dgm:t>
        <a:bodyPr/>
        <a:lstStyle/>
        <a:p>
          <a:endParaRPr lang="en-US"/>
        </a:p>
      </dgm:t>
    </dgm:pt>
    <dgm:pt modelId="{C3DC1954-E8F0-4D41-8A2E-E29ED3EA0404}">
      <dgm:prSet/>
      <dgm:spPr/>
      <dgm:t>
        <a:bodyPr/>
        <a:lstStyle/>
        <a:p>
          <a:r>
            <a:rPr lang="es-MX" b="1" i="0" baseline="0" dirty="0"/>
            <a:t>Respiración 4-7-8:</a:t>
          </a:r>
          <a:r>
            <a:rPr lang="es-MX" b="0" i="0" baseline="0" dirty="0"/>
            <a:t> Inhalar 4 segundos, retener 7 y exhalar 8 ayuda a reducir la ansiedad. </a:t>
          </a:r>
          <a:endParaRPr lang="en-US" dirty="0"/>
        </a:p>
      </dgm:t>
    </dgm:pt>
    <dgm:pt modelId="{3A9810AF-ACB2-4CEE-9C94-5F9ACBA6807D}" type="parTrans" cxnId="{FD5D0C19-BF26-4124-8E4A-6B392C3E7F4A}">
      <dgm:prSet/>
      <dgm:spPr/>
      <dgm:t>
        <a:bodyPr/>
        <a:lstStyle/>
        <a:p>
          <a:endParaRPr lang="en-US"/>
        </a:p>
      </dgm:t>
    </dgm:pt>
    <dgm:pt modelId="{3BF829BB-3150-4314-A56E-74FB7A7BEDC4}" type="sibTrans" cxnId="{FD5D0C19-BF26-4124-8E4A-6B392C3E7F4A}">
      <dgm:prSet/>
      <dgm:spPr/>
      <dgm:t>
        <a:bodyPr/>
        <a:lstStyle/>
        <a:p>
          <a:endParaRPr lang="en-US"/>
        </a:p>
      </dgm:t>
    </dgm:pt>
    <dgm:pt modelId="{E211AE90-75B6-41E3-8BE4-0B43C13C7372}" type="pres">
      <dgm:prSet presAssocID="{313F6C12-E873-4FD8-B4DD-782D1667BC18}" presName="vert0" presStyleCnt="0">
        <dgm:presLayoutVars>
          <dgm:dir/>
          <dgm:animOne val="branch"/>
          <dgm:animLvl val="lvl"/>
        </dgm:presLayoutVars>
      </dgm:prSet>
      <dgm:spPr/>
    </dgm:pt>
    <dgm:pt modelId="{5CB75F53-DE6A-45F9-A02C-7BBF3BEFA20D}" type="pres">
      <dgm:prSet presAssocID="{AB964526-A2E7-46E2-ABB6-1814CFEEBF00}" presName="thickLine" presStyleLbl="alignNode1" presStyleIdx="0" presStyleCnt="14"/>
      <dgm:spPr/>
    </dgm:pt>
    <dgm:pt modelId="{88D21FAC-B395-41B1-9D68-E2D957228533}" type="pres">
      <dgm:prSet presAssocID="{AB964526-A2E7-46E2-ABB6-1814CFEEBF00}" presName="horz1" presStyleCnt="0"/>
      <dgm:spPr/>
    </dgm:pt>
    <dgm:pt modelId="{2781A065-F54B-4232-9931-9062439DE9F0}" type="pres">
      <dgm:prSet presAssocID="{AB964526-A2E7-46E2-ABB6-1814CFEEBF00}" presName="tx1" presStyleLbl="revTx" presStyleIdx="0" presStyleCnt="14"/>
      <dgm:spPr/>
    </dgm:pt>
    <dgm:pt modelId="{15D4E17C-EE9C-47E0-A11B-A83AFF4CF647}" type="pres">
      <dgm:prSet presAssocID="{AB964526-A2E7-46E2-ABB6-1814CFEEBF00}" presName="vert1" presStyleCnt="0"/>
      <dgm:spPr/>
    </dgm:pt>
    <dgm:pt modelId="{79A9F7F7-5B96-476C-8B69-92DBA108B3E6}" type="pres">
      <dgm:prSet presAssocID="{B2A61FAB-BAC1-45C3-A07C-627D2989E5F0}" presName="thickLine" presStyleLbl="alignNode1" presStyleIdx="1" presStyleCnt="14"/>
      <dgm:spPr/>
    </dgm:pt>
    <dgm:pt modelId="{1F483CD3-BA56-43BE-977F-A40908316856}" type="pres">
      <dgm:prSet presAssocID="{B2A61FAB-BAC1-45C3-A07C-627D2989E5F0}" presName="horz1" presStyleCnt="0"/>
      <dgm:spPr/>
    </dgm:pt>
    <dgm:pt modelId="{A571E2D5-0DB8-46CC-A3CA-5D36488A824A}" type="pres">
      <dgm:prSet presAssocID="{B2A61FAB-BAC1-45C3-A07C-627D2989E5F0}" presName="tx1" presStyleLbl="revTx" presStyleIdx="1" presStyleCnt="14"/>
      <dgm:spPr/>
    </dgm:pt>
    <dgm:pt modelId="{3AB1E92A-42C1-4CD7-8522-ADD0247A077C}" type="pres">
      <dgm:prSet presAssocID="{B2A61FAB-BAC1-45C3-A07C-627D2989E5F0}" presName="vert1" presStyleCnt="0"/>
      <dgm:spPr/>
    </dgm:pt>
    <dgm:pt modelId="{C6BBD6E7-31C4-405F-8636-2EA4D49D7D85}" type="pres">
      <dgm:prSet presAssocID="{7B94982D-D8A7-4880-9391-49747954BA37}" presName="thickLine" presStyleLbl="alignNode1" presStyleIdx="2" presStyleCnt="14"/>
      <dgm:spPr/>
    </dgm:pt>
    <dgm:pt modelId="{0EC82E62-915D-437C-BA0D-8B0CADEE9A13}" type="pres">
      <dgm:prSet presAssocID="{7B94982D-D8A7-4880-9391-49747954BA37}" presName="horz1" presStyleCnt="0"/>
      <dgm:spPr/>
    </dgm:pt>
    <dgm:pt modelId="{C8E3F364-D1E3-41B6-9110-2AD579F13BD3}" type="pres">
      <dgm:prSet presAssocID="{7B94982D-D8A7-4880-9391-49747954BA37}" presName="tx1" presStyleLbl="revTx" presStyleIdx="2" presStyleCnt="14"/>
      <dgm:spPr/>
    </dgm:pt>
    <dgm:pt modelId="{2F5600F5-4F2D-429A-AD79-FF9CF0F9EAA3}" type="pres">
      <dgm:prSet presAssocID="{7B94982D-D8A7-4880-9391-49747954BA37}" presName="vert1" presStyleCnt="0"/>
      <dgm:spPr/>
    </dgm:pt>
    <dgm:pt modelId="{E87953B6-041E-443B-AA68-555E8AC54DCC}" type="pres">
      <dgm:prSet presAssocID="{7ACE4DEF-F930-4E34-BFA1-D33CDAE959A9}" presName="thickLine" presStyleLbl="alignNode1" presStyleIdx="3" presStyleCnt="14"/>
      <dgm:spPr/>
    </dgm:pt>
    <dgm:pt modelId="{3F16925B-A1E3-4572-8EBF-AA38E1A7EADF}" type="pres">
      <dgm:prSet presAssocID="{7ACE4DEF-F930-4E34-BFA1-D33CDAE959A9}" presName="horz1" presStyleCnt="0"/>
      <dgm:spPr/>
    </dgm:pt>
    <dgm:pt modelId="{29AF6F08-B81E-4CFC-9DCD-4325FB05B4AB}" type="pres">
      <dgm:prSet presAssocID="{7ACE4DEF-F930-4E34-BFA1-D33CDAE959A9}" presName="tx1" presStyleLbl="revTx" presStyleIdx="3" presStyleCnt="14"/>
      <dgm:spPr/>
    </dgm:pt>
    <dgm:pt modelId="{73B80CE4-D978-4E5D-BDDE-D4E8C6376965}" type="pres">
      <dgm:prSet presAssocID="{7ACE4DEF-F930-4E34-BFA1-D33CDAE959A9}" presName="vert1" presStyleCnt="0"/>
      <dgm:spPr/>
    </dgm:pt>
    <dgm:pt modelId="{7B76A527-59E0-4A34-880D-87498D9E248C}" type="pres">
      <dgm:prSet presAssocID="{8EDB0F78-FE63-4693-9CFF-B01366042984}" presName="thickLine" presStyleLbl="alignNode1" presStyleIdx="4" presStyleCnt="14"/>
      <dgm:spPr/>
    </dgm:pt>
    <dgm:pt modelId="{7F6F1F7C-DA4F-4623-975D-E704BA3BADC6}" type="pres">
      <dgm:prSet presAssocID="{8EDB0F78-FE63-4693-9CFF-B01366042984}" presName="horz1" presStyleCnt="0"/>
      <dgm:spPr/>
    </dgm:pt>
    <dgm:pt modelId="{E1072246-33AE-4995-8B0B-F92C0C9C62D1}" type="pres">
      <dgm:prSet presAssocID="{8EDB0F78-FE63-4693-9CFF-B01366042984}" presName="tx1" presStyleLbl="revTx" presStyleIdx="4" presStyleCnt="14"/>
      <dgm:spPr/>
    </dgm:pt>
    <dgm:pt modelId="{4BC2D382-B049-49AD-B4C7-07C64E9D21CE}" type="pres">
      <dgm:prSet presAssocID="{8EDB0F78-FE63-4693-9CFF-B01366042984}" presName="vert1" presStyleCnt="0"/>
      <dgm:spPr/>
    </dgm:pt>
    <dgm:pt modelId="{95B5C264-42EB-4BB9-B154-6008BDB27547}" type="pres">
      <dgm:prSet presAssocID="{9E4B1488-51EE-4AD6-9549-94FF1368B72B}" presName="thickLine" presStyleLbl="alignNode1" presStyleIdx="5" presStyleCnt="14"/>
      <dgm:spPr/>
    </dgm:pt>
    <dgm:pt modelId="{B57CF280-2654-4689-9C35-56E5516EA0DD}" type="pres">
      <dgm:prSet presAssocID="{9E4B1488-51EE-4AD6-9549-94FF1368B72B}" presName="horz1" presStyleCnt="0"/>
      <dgm:spPr/>
    </dgm:pt>
    <dgm:pt modelId="{A92A4967-7522-4EDA-98B4-7BAC67682C94}" type="pres">
      <dgm:prSet presAssocID="{9E4B1488-51EE-4AD6-9549-94FF1368B72B}" presName="tx1" presStyleLbl="revTx" presStyleIdx="5" presStyleCnt="14"/>
      <dgm:spPr/>
    </dgm:pt>
    <dgm:pt modelId="{B453111B-CE6D-4BAA-B986-CEA0D3C22F0E}" type="pres">
      <dgm:prSet presAssocID="{9E4B1488-51EE-4AD6-9549-94FF1368B72B}" presName="vert1" presStyleCnt="0"/>
      <dgm:spPr/>
    </dgm:pt>
    <dgm:pt modelId="{1B166B58-2074-4CB0-A079-DBE99802C43B}" type="pres">
      <dgm:prSet presAssocID="{CA99D14A-1877-4EBA-9AF8-1E88D058626A}" presName="thickLine" presStyleLbl="alignNode1" presStyleIdx="6" presStyleCnt="14"/>
      <dgm:spPr/>
    </dgm:pt>
    <dgm:pt modelId="{9012A38A-1AD6-4CC6-A86E-6ED4230A5194}" type="pres">
      <dgm:prSet presAssocID="{CA99D14A-1877-4EBA-9AF8-1E88D058626A}" presName="horz1" presStyleCnt="0"/>
      <dgm:spPr/>
    </dgm:pt>
    <dgm:pt modelId="{2B4A27B6-D442-4FDD-99D3-111E07DBAF40}" type="pres">
      <dgm:prSet presAssocID="{CA99D14A-1877-4EBA-9AF8-1E88D058626A}" presName="tx1" presStyleLbl="revTx" presStyleIdx="6" presStyleCnt="14"/>
      <dgm:spPr/>
    </dgm:pt>
    <dgm:pt modelId="{8DA2DFAA-C694-4548-971F-6CAF25DC3030}" type="pres">
      <dgm:prSet presAssocID="{CA99D14A-1877-4EBA-9AF8-1E88D058626A}" presName="vert1" presStyleCnt="0"/>
      <dgm:spPr/>
    </dgm:pt>
    <dgm:pt modelId="{0CCBF244-9BA3-4766-B569-92498145CF76}" type="pres">
      <dgm:prSet presAssocID="{0DB952F3-CC5C-47D7-B0B7-F66DDB66541B}" presName="thickLine" presStyleLbl="alignNode1" presStyleIdx="7" presStyleCnt="14"/>
      <dgm:spPr/>
    </dgm:pt>
    <dgm:pt modelId="{46DF8DF2-88F8-4546-AC5D-D95CFDA8DD8B}" type="pres">
      <dgm:prSet presAssocID="{0DB952F3-CC5C-47D7-B0B7-F66DDB66541B}" presName="horz1" presStyleCnt="0"/>
      <dgm:spPr/>
    </dgm:pt>
    <dgm:pt modelId="{28003535-6C5C-4A6E-9B8F-EADB01F6FA76}" type="pres">
      <dgm:prSet presAssocID="{0DB952F3-CC5C-47D7-B0B7-F66DDB66541B}" presName="tx1" presStyleLbl="revTx" presStyleIdx="7" presStyleCnt="14"/>
      <dgm:spPr/>
    </dgm:pt>
    <dgm:pt modelId="{1589B281-E923-468A-9875-9912A5AE80D5}" type="pres">
      <dgm:prSet presAssocID="{0DB952F3-CC5C-47D7-B0B7-F66DDB66541B}" presName="vert1" presStyleCnt="0"/>
      <dgm:spPr/>
    </dgm:pt>
    <dgm:pt modelId="{6D533C98-18E2-4CC4-A2DB-BE382D8DB1B9}" type="pres">
      <dgm:prSet presAssocID="{FCD0AE0F-B219-4266-B879-1BF88A3C1CFC}" presName="thickLine" presStyleLbl="alignNode1" presStyleIdx="8" presStyleCnt="14"/>
      <dgm:spPr/>
    </dgm:pt>
    <dgm:pt modelId="{2D554097-A99A-4A00-A774-9AA2BC3D9EB2}" type="pres">
      <dgm:prSet presAssocID="{FCD0AE0F-B219-4266-B879-1BF88A3C1CFC}" presName="horz1" presStyleCnt="0"/>
      <dgm:spPr/>
    </dgm:pt>
    <dgm:pt modelId="{08671233-93D0-499A-9D3E-6E8D5FE4B5E5}" type="pres">
      <dgm:prSet presAssocID="{FCD0AE0F-B219-4266-B879-1BF88A3C1CFC}" presName="tx1" presStyleLbl="revTx" presStyleIdx="8" presStyleCnt="14"/>
      <dgm:spPr/>
    </dgm:pt>
    <dgm:pt modelId="{8FDF1E9F-2F46-4E01-AE88-408E8A6A0FD9}" type="pres">
      <dgm:prSet presAssocID="{FCD0AE0F-B219-4266-B879-1BF88A3C1CFC}" presName="vert1" presStyleCnt="0"/>
      <dgm:spPr/>
    </dgm:pt>
    <dgm:pt modelId="{F3869A4D-D534-49AD-AEA0-92D3DC0148EE}" type="pres">
      <dgm:prSet presAssocID="{0177C5CF-2531-4297-9388-C92D3AD799B0}" presName="thickLine" presStyleLbl="alignNode1" presStyleIdx="9" presStyleCnt="14"/>
      <dgm:spPr/>
    </dgm:pt>
    <dgm:pt modelId="{0FFCFBA6-821F-40C9-A9AD-7058DE58A8EB}" type="pres">
      <dgm:prSet presAssocID="{0177C5CF-2531-4297-9388-C92D3AD799B0}" presName="horz1" presStyleCnt="0"/>
      <dgm:spPr/>
    </dgm:pt>
    <dgm:pt modelId="{A0BF8A92-B67D-448A-AFE4-70CC983C1E3A}" type="pres">
      <dgm:prSet presAssocID="{0177C5CF-2531-4297-9388-C92D3AD799B0}" presName="tx1" presStyleLbl="revTx" presStyleIdx="9" presStyleCnt="14"/>
      <dgm:spPr/>
    </dgm:pt>
    <dgm:pt modelId="{9F9E7673-8FB7-4553-8ACE-625878D58CDC}" type="pres">
      <dgm:prSet presAssocID="{0177C5CF-2531-4297-9388-C92D3AD799B0}" presName="vert1" presStyleCnt="0"/>
      <dgm:spPr/>
    </dgm:pt>
    <dgm:pt modelId="{A432468A-18A1-4C57-9073-067E9BBAB605}" type="pres">
      <dgm:prSet presAssocID="{1AB62A9F-8164-4C40-8FBC-5779194A9110}" presName="thickLine" presStyleLbl="alignNode1" presStyleIdx="10" presStyleCnt="14"/>
      <dgm:spPr/>
    </dgm:pt>
    <dgm:pt modelId="{3CECFC54-6AB5-44E3-8A0F-0F612B6849AF}" type="pres">
      <dgm:prSet presAssocID="{1AB62A9F-8164-4C40-8FBC-5779194A9110}" presName="horz1" presStyleCnt="0"/>
      <dgm:spPr/>
    </dgm:pt>
    <dgm:pt modelId="{BF85857C-1F96-4AC9-864D-9689DDF41C2B}" type="pres">
      <dgm:prSet presAssocID="{1AB62A9F-8164-4C40-8FBC-5779194A9110}" presName="tx1" presStyleLbl="revTx" presStyleIdx="10" presStyleCnt="14"/>
      <dgm:spPr/>
    </dgm:pt>
    <dgm:pt modelId="{F7F48516-3106-4171-A85B-CB8586B06630}" type="pres">
      <dgm:prSet presAssocID="{1AB62A9F-8164-4C40-8FBC-5779194A9110}" presName="vert1" presStyleCnt="0"/>
      <dgm:spPr/>
    </dgm:pt>
    <dgm:pt modelId="{DCDDA4A1-A3EF-46CB-9073-0B1F62A7BA12}" type="pres">
      <dgm:prSet presAssocID="{242766F7-3780-4462-B1F8-344B6837D06B}" presName="thickLine" presStyleLbl="alignNode1" presStyleIdx="11" presStyleCnt="14"/>
      <dgm:spPr/>
    </dgm:pt>
    <dgm:pt modelId="{DD580A6A-0572-41F3-9222-BB308A3D1364}" type="pres">
      <dgm:prSet presAssocID="{242766F7-3780-4462-B1F8-344B6837D06B}" presName="horz1" presStyleCnt="0"/>
      <dgm:spPr/>
    </dgm:pt>
    <dgm:pt modelId="{A486AF50-5577-4B54-BE32-DD34960CE8FB}" type="pres">
      <dgm:prSet presAssocID="{242766F7-3780-4462-B1F8-344B6837D06B}" presName="tx1" presStyleLbl="revTx" presStyleIdx="11" presStyleCnt="14"/>
      <dgm:spPr/>
    </dgm:pt>
    <dgm:pt modelId="{CF9DF8C7-FE71-4D11-9581-53F74A55BB79}" type="pres">
      <dgm:prSet presAssocID="{242766F7-3780-4462-B1F8-344B6837D06B}" presName="vert1" presStyleCnt="0"/>
      <dgm:spPr/>
    </dgm:pt>
    <dgm:pt modelId="{4C908B7D-2DC7-4F99-B392-4BC823841CC9}" type="pres">
      <dgm:prSet presAssocID="{02CE90D6-9939-44B1-B32F-1B4DC62562DA}" presName="thickLine" presStyleLbl="alignNode1" presStyleIdx="12" presStyleCnt="14"/>
      <dgm:spPr/>
    </dgm:pt>
    <dgm:pt modelId="{C9F85F7A-B644-41B3-ACA2-A4BE2FC792DD}" type="pres">
      <dgm:prSet presAssocID="{02CE90D6-9939-44B1-B32F-1B4DC62562DA}" presName="horz1" presStyleCnt="0"/>
      <dgm:spPr/>
    </dgm:pt>
    <dgm:pt modelId="{53F15095-21CE-44B5-AD20-FF0B7A0D7B23}" type="pres">
      <dgm:prSet presAssocID="{02CE90D6-9939-44B1-B32F-1B4DC62562DA}" presName="tx1" presStyleLbl="revTx" presStyleIdx="12" presStyleCnt="14"/>
      <dgm:spPr/>
    </dgm:pt>
    <dgm:pt modelId="{18069B54-171A-4E3F-8A2B-6AE7C7A83824}" type="pres">
      <dgm:prSet presAssocID="{02CE90D6-9939-44B1-B32F-1B4DC62562DA}" presName="vert1" presStyleCnt="0"/>
      <dgm:spPr/>
    </dgm:pt>
    <dgm:pt modelId="{CF914E13-43E7-4828-A662-BD1E8BA0A305}" type="pres">
      <dgm:prSet presAssocID="{C3DC1954-E8F0-4D41-8A2E-E29ED3EA0404}" presName="thickLine" presStyleLbl="alignNode1" presStyleIdx="13" presStyleCnt="14"/>
      <dgm:spPr/>
    </dgm:pt>
    <dgm:pt modelId="{F6DC7C5E-150F-4A56-94CA-F966680E4C9F}" type="pres">
      <dgm:prSet presAssocID="{C3DC1954-E8F0-4D41-8A2E-E29ED3EA0404}" presName="horz1" presStyleCnt="0"/>
      <dgm:spPr/>
    </dgm:pt>
    <dgm:pt modelId="{128F0EC8-07F2-42DB-BF3F-133AA44C241E}" type="pres">
      <dgm:prSet presAssocID="{C3DC1954-E8F0-4D41-8A2E-E29ED3EA0404}" presName="tx1" presStyleLbl="revTx" presStyleIdx="13" presStyleCnt="14"/>
      <dgm:spPr/>
    </dgm:pt>
    <dgm:pt modelId="{B28794AE-7D21-4A00-9479-192F6DC0C6ED}" type="pres">
      <dgm:prSet presAssocID="{C3DC1954-E8F0-4D41-8A2E-E29ED3EA0404}" presName="vert1" presStyleCnt="0"/>
      <dgm:spPr/>
    </dgm:pt>
  </dgm:ptLst>
  <dgm:cxnLst>
    <dgm:cxn modelId="{B99B3908-BBE9-46DE-B623-0CC9273610B6}" type="presOf" srcId="{1AB62A9F-8164-4C40-8FBC-5779194A9110}" destId="{BF85857C-1F96-4AC9-864D-9689DDF41C2B}" srcOrd="0" destOrd="0" presId="urn:microsoft.com/office/officeart/2008/layout/LinedList"/>
    <dgm:cxn modelId="{41493B0E-FE0C-48F4-AF82-B6FB44673486}" type="presOf" srcId="{8EDB0F78-FE63-4693-9CFF-B01366042984}" destId="{E1072246-33AE-4995-8B0B-F92C0C9C62D1}" srcOrd="0" destOrd="0" presId="urn:microsoft.com/office/officeart/2008/layout/LinedList"/>
    <dgm:cxn modelId="{6D2E0317-757F-4DAC-8181-628E4C40BEB4}" type="presOf" srcId="{B2A61FAB-BAC1-45C3-A07C-627D2989E5F0}" destId="{A571E2D5-0DB8-46CC-A3CA-5D36488A824A}" srcOrd="0" destOrd="0" presId="urn:microsoft.com/office/officeart/2008/layout/LinedList"/>
    <dgm:cxn modelId="{62EEEC18-6153-4B3A-A86A-BD12A58D210C}" type="presOf" srcId="{AB964526-A2E7-46E2-ABB6-1814CFEEBF00}" destId="{2781A065-F54B-4232-9931-9062439DE9F0}" srcOrd="0" destOrd="0" presId="urn:microsoft.com/office/officeart/2008/layout/LinedList"/>
    <dgm:cxn modelId="{FD5D0C19-BF26-4124-8E4A-6B392C3E7F4A}" srcId="{313F6C12-E873-4FD8-B4DD-782D1667BC18}" destId="{C3DC1954-E8F0-4D41-8A2E-E29ED3EA0404}" srcOrd="13" destOrd="0" parTransId="{3A9810AF-ACB2-4CEE-9C94-5F9ACBA6807D}" sibTransId="{3BF829BB-3150-4314-A56E-74FB7A7BEDC4}"/>
    <dgm:cxn modelId="{3218C72C-E980-4468-8B55-FD102AA213DD}" srcId="{313F6C12-E873-4FD8-B4DD-782D1667BC18}" destId="{0177C5CF-2531-4297-9388-C92D3AD799B0}" srcOrd="9" destOrd="0" parTransId="{AAC9B35D-0F84-471B-A351-2E9D8DB28F4D}" sibTransId="{5BEC52C8-D7BF-49EE-A4C7-050D5836C3CF}"/>
    <dgm:cxn modelId="{DEA85B3E-8EC7-4E37-8BA6-BA5AF7B9BCFA}" srcId="{313F6C12-E873-4FD8-B4DD-782D1667BC18}" destId="{1AB62A9F-8164-4C40-8FBC-5779194A9110}" srcOrd="10" destOrd="0" parTransId="{CD094658-6BCC-480A-A503-0FCEE8CAA223}" sibTransId="{748711C5-8FFC-427E-98D4-4DF23E5824D5}"/>
    <dgm:cxn modelId="{7EA5346C-E460-4FE8-95A0-F0B2AE50870C}" type="presOf" srcId="{7B94982D-D8A7-4880-9391-49747954BA37}" destId="{C8E3F364-D1E3-41B6-9110-2AD579F13BD3}" srcOrd="0" destOrd="0" presId="urn:microsoft.com/office/officeart/2008/layout/LinedList"/>
    <dgm:cxn modelId="{305D6051-65FB-409B-A8E2-C6F9BCB31948}" srcId="{313F6C12-E873-4FD8-B4DD-782D1667BC18}" destId="{7ACE4DEF-F930-4E34-BFA1-D33CDAE959A9}" srcOrd="3" destOrd="0" parTransId="{7508BB8B-4C68-4EA4-88EF-574925EAD1A7}" sibTransId="{8773E5CB-AF42-40EA-AE17-48773B27F79C}"/>
    <dgm:cxn modelId="{CE473255-9711-47F1-81AE-CC602BC703AF}" type="presOf" srcId="{242766F7-3780-4462-B1F8-344B6837D06B}" destId="{A486AF50-5577-4B54-BE32-DD34960CE8FB}" srcOrd="0" destOrd="0" presId="urn:microsoft.com/office/officeart/2008/layout/LinedList"/>
    <dgm:cxn modelId="{9FA3B255-556A-4F45-ADEC-681830789D6D}" srcId="{313F6C12-E873-4FD8-B4DD-782D1667BC18}" destId="{CA99D14A-1877-4EBA-9AF8-1E88D058626A}" srcOrd="6" destOrd="0" parTransId="{34FD7907-0A2C-4734-BEFF-824D283C09C4}" sibTransId="{82A1D93A-FAD8-49B7-A9E8-DAD830941AB5}"/>
    <dgm:cxn modelId="{1C85CF57-392D-4493-86CB-6DE38315E193}" srcId="{313F6C12-E873-4FD8-B4DD-782D1667BC18}" destId="{7B94982D-D8A7-4880-9391-49747954BA37}" srcOrd="2" destOrd="0" parTransId="{9D7B70BB-5C95-4714-A67C-F2A47AAD1A4A}" sibTransId="{C095EA87-1DFF-4E43-867C-9F3C6D2D4054}"/>
    <dgm:cxn modelId="{0204D377-6CC8-44F0-9BB6-9288B68F95B9}" type="presOf" srcId="{313F6C12-E873-4FD8-B4DD-782D1667BC18}" destId="{E211AE90-75B6-41E3-8BE4-0B43C13C7372}" srcOrd="0" destOrd="0" presId="urn:microsoft.com/office/officeart/2008/layout/LinedList"/>
    <dgm:cxn modelId="{989A247D-0CD0-49D7-AC26-ECBDC5222C19}" srcId="{313F6C12-E873-4FD8-B4DD-782D1667BC18}" destId="{9E4B1488-51EE-4AD6-9549-94FF1368B72B}" srcOrd="5" destOrd="0" parTransId="{CDB03BF2-6B09-4FB2-B337-950A1A93C6AE}" sibTransId="{53596834-0963-4506-A202-E3C6DD319683}"/>
    <dgm:cxn modelId="{17A78F88-EF2B-43F0-AD3A-F6F8679E5293}" type="presOf" srcId="{FCD0AE0F-B219-4266-B879-1BF88A3C1CFC}" destId="{08671233-93D0-499A-9D3E-6E8D5FE4B5E5}" srcOrd="0" destOrd="0" presId="urn:microsoft.com/office/officeart/2008/layout/LinedList"/>
    <dgm:cxn modelId="{B25E5689-C410-4B04-B2C2-8A3A253ED4E1}" srcId="{313F6C12-E873-4FD8-B4DD-782D1667BC18}" destId="{8EDB0F78-FE63-4693-9CFF-B01366042984}" srcOrd="4" destOrd="0" parTransId="{420B749B-78DB-4D2D-9AE4-E00B0643EBA7}" sibTransId="{DD7EA934-3694-4165-80BC-0BFFF0A6E406}"/>
    <dgm:cxn modelId="{D452038A-4745-4C3E-B5B0-F66ADA41F5B5}" srcId="{313F6C12-E873-4FD8-B4DD-782D1667BC18}" destId="{242766F7-3780-4462-B1F8-344B6837D06B}" srcOrd="11" destOrd="0" parTransId="{C9721FC4-4A8C-42F0-BB7C-5FFDE1F265CD}" sibTransId="{BA52F23A-5024-4A40-9034-89F1A413CF0D}"/>
    <dgm:cxn modelId="{EABE0695-72B2-4402-AC66-899CF10C653B}" type="presOf" srcId="{7ACE4DEF-F930-4E34-BFA1-D33CDAE959A9}" destId="{29AF6F08-B81E-4CFC-9DCD-4325FB05B4AB}" srcOrd="0" destOrd="0" presId="urn:microsoft.com/office/officeart/2008/layout/LinedList"/>
    <dgm:cxn modelId="{09883EA1-7B44-47EB-A5EF-FC4C04537170}" type="presOf" srcId="{0DB952F3-CC5C-47D7-B0B7-F66DDB66541B}" destId="{28003535-6C5C-4A6E-9B8F-EADB01F6FA76}" srcOrd="0" destOrd="0" presId="urn:microsoft.com/office/officeart/2008/layout/LinedList"/>
    <dgm:cxn modelId="{3182CFA9-3515-473D-B5FA-55DB015A40D2}" type="presOf" srcId="{0177C5CF-2531-4297-9388-C92D3AD799B0}" destId="{A0BF8A92-B67D-448A-AFE4-70CC983C1E3A}" srcOrd="0" destOrd="0" presId="urn:microsoft.com/office/officeart/2008/layout/LinedList"/>
    <dgm:cxn modelId="{C322AEAF-922D-44BF-824F-E7BD1454BC02}" srcId="{313F6C12-E873-4FD8-B4DD-782D1667BC18}" destId="{0DB952F3-CC5C-47D7-B0B7-F66DDB66541B}" srcOrd="7" destOrd="0" parTransId="{CA11B07D-C3D8-49F7-8151-4B5E563C1657}" sibTransId="{86FA8D0B-A2DC-41D6-A7A9-B7F97331BBFD}"/>
    <dgm:cxn modelId="{F08257B5-3E10-4EAC-A4C1-DD4F7A6C4D12}" srcId="{313F6C12-E873-4FD8-B4DD-782D1667BC18}" destId="{AB964526-A2E7-46E2-ABB6-1814CFEEBF00}" srcOrd="0" destOrd="0" parTransId="{FA23E602-6346-43C4-BF54-6F8B1D86B984}" sibTransId="{EC12418A-1FEE-4706-9387-6086A6B262D4}"/>
    <dgm:cxn modelId="{9CC1D1C3-F834-4A89-813D-A7CEE841D705}" srcId="{313F6C12-E873-4FD8-B4DD-782D1667BC18}" destId="{B2A61FAB-BAC1-45C3-A07C-627D2989E5F0}" srcOrd="1" destOrd="0" parTransId="{00F25CEA-CA4F-4282-BB6D-C487CB3FBC36}" sibTransId="{D4A4EA46-7733-4039-84BB-D776421C1CCD}"/>
    <dgm:cxn modelId="{9C5104CF-3BAE-4E83-A304-DC53641B2B9D}" type="presOf" srcId="{C3DC1954-E8F0-4D41-8A2E-E29ED3EA0404}" destId="{128F0EC8-07F2-42DB-BF3F-133AA44C241E}" srcOrd="0" destOrd="0" presId="urn:microsoft.com/office/officeart/2008/layout/LinedList"/>
    <dgm:cxn modelId="{313AA4D2-C3A6-49DF-964A-449F54A16C3D}" srcId="{313F6C12-E873-4FD8-B4DD-782D1667BC18}" destId="{02CE90D6-9939-44B1-B32F-1B4DC62562DA}" srcOrd="12" destOrd="0" parTransId="{283CF989-39D5-4AD7-B1AB-3E9F501AE6F4}" sibTransId="{9E0B00F9-7CE9-465A-BF33-63AA93FF1044}"/>
    <dgm:cxn modelId="{B66653D9-7D51-4259-A0CC-D1AC5108896D}" type="presOf" srcId="{CA99D14A-1877-4EBA-9AF8-1E88D058626A}" destId="{2B4A27B6-D442-4FDD-99D3-111E07DBAF40}" srcOrd="0" destOrd="0" presId="urn:microsoft.com/office/officeart/2008/layout/LinedList"/>
    <dgm:cxn modelId="{688706E8-7AF9-4EC2-8D47-E7CA87D1F753}" srcId="{313F6C12-E873-4FD8-B4DD-782D1667BC18}" destId="{FCD0AE0F-B219-4266-B879-1BF88A3C1CFC}" srcOrd="8" destOrd="0" parTransId="{A8FFFAAC-6677-451B-9E04-36556F6D4099}" sibTransId="{1D60CA64-A6EE-48A1-A138-7AF499FF7B49}"/>
    <dgm:cxn modelId="{32818FF1-E2F8-4CDE-8D58-0B89F4AC7A04}" type="presOf" srcId="{02CE90D6-9939-44B1-B32F-1B4DC62562DA}" destId="{53F15095-21CE-44B5-AD20-FF0B7A0D7B23}" srcOrd="0" destOrd="0" presId="urn:microsoft.com/office/officeart/2008/layout/LinedList"/>
    <dgm:cxn modelId="{612F25FA-86CF-4329-B832-C6A25818C6EE}" type="presOf" srcId="{9E4B1488-51EE-4AD6-9549-94FF1368B72B}" destId="{A92A4967-7522-4EDA-98B4-7BAC67682C94}" srcOrd="0" destOrd="0" presId="urn:microsoft.com/office/officeart/2008/layout/LinedList"/>
    <dgm:cxn modelId="{7E610188-BB52-481C-922E-A2BFE6429DF1}" type="presParOf" srcId="{E211AE90-75B6-41E3-8BE4-0B43C13C7372}" destId="{5CB75F53-DE6A-45F9-A02C-7BBF3BEFA20D}" srcOrd="0" destOrd="0" presId="urn:microsoft.com/office/officeart/2008/layout/LinedList"/>
    <dgm:cxn modelId="{776E7E20-3985-4E60-BCBC-FDF6FCFFD3B6}" type="presParOf" srcId="{E211AE90-75B6-41E3-8BE4-0B43C13C7372}" destId="{88D21FAC-B395-41B1-9D68-E2D957228533}" srcOrd="1" destOrd="0" presId="urn:microsoft.com/office/officeart/2008/layout/LinedList"/>
    <dgm:cxn modelId="{FFB1A421-08CB-47D3-AEFB-9A3922A19CD1}" type="presParOf" srcId="{88D21FAC-B395-41B1-9D68-E2D957228533}" destId="{2781A065-F54B-4232-9931-9062439DE9F0}" srcOrd="0" destOrd="0" presId="urn:microsoft.com/office/officeart/2008/layout/LinedList"/>
    <dgm:cxn modelId="{57CC6A54-38D0-43F4-B02D-9B4C67E0D7FB}" type="presParOf" srcId="{88D21FAC-B395-41B1-9D68-E2D957228533}" destId="{15D4E17C-EE9C-47E0-A11B-A83AFF4CF647}" srcOrd="1" destOrd="0" presId="urn:microsoft.com/office/officeart/2008/layout/LinedList"/>
    <dgm:cxn modelId="{2DCC13FA-ADA9-4EA6-AF1F-35C4ED691A95}" type="presParOf" srcId="{E211AE90-75B6-41E3-8BE4-0B43C13C7372}" destId="{79A9F7F7-5B96-476C-8B69-92DBA108B3E6}" srcOrd="2" destOrd="0" presId="urn:microsoft.com/office/officeart/2008/layout/LinedList"/>
    <dgm:cxn modelId="{1381E08D-8A3B-4FD9-997D-94BABF3DCAB5}" type="presParOf" srcId="{E211AE90-75B6-41E3-8BE4-0B43C13C7372}" destId="{1F483CD3-BA56-43BE-977F-A40908316856}" srcOrd="3" destOrd="0" presId="urn:microsoft.com/office/officeart/2008/layout/LinedList"/>
    <dgm:cxn modelId="{8753C4CB-9D24-4D43-8EB2-75E61EEFDF86}" type="presParOf" srcId="{1F483CD3-BA56-43BE-977F-A40908316856}" destId="{A571E2D5-0DB8-46CC-A3CA-5D36488A824A}" srcOrd="0" destOrd="0" presId="urn:microsoft.com/office/officeart/2008/layout/LinedList"/>
    <dgm:cxn modelId="{A0B3913B-3B75-4B08-8A18-516651FDEADD}" type="presParOf" srcId="{1F483CD3-BA56-43BE-977F-A40908316856}" destId="{3AB1E92A-42C1-4CD7-8522-ADD0247A077C}" srcOrd="1" destOrd="0" presId="urn:microsoft.com/office/officeart/2008/layout/LinedList"/>
    <dgm:cxn modelId="{814B1D7B-9058-4E41-AC7B-A10487FCD46C}" type="presParOf" srcId="{E211AE90-75B6-41E3-8BE4-0B43C13C7372}" destId="{C6BBD6E7-31C4-405F-8636-2EA4D49D7D85}" srcOrd="4" destOrd="0" presId="urn:microsoft.com/office/officeart/2008/layout/LinedList"/>
    <dgm:cxn modelId="{22CA8B54-A2C7-42F2-BD4F-76D5BAB047B1}" type="presParOf" srcId="{E211AE90-75B6-41E3-8BE4-0B43C13C7372}" destId="{0EC82E62-915D-437C-BA0D-8B0CADEE9A13}" srcOrd="5" destOrd="0" presId="urn:microsoft.com/office/officeart/2008/layout/LinedList"/>
    <dgm:cxn modelId="{9DED75C4-6207-44F9-A5CE-8B609AADE34A}" type="presParOf" srcId="{0EC82E62-915D-437C-BA0D-8B0CADEE9A13}" destId="{C8E3F364-D1E3-41B6-9110-2AD579F13BD3}" srcOrd="0" destOrd="0" presId="urn:microsoft.com/office/officeart/2008/layout/LinedList"/>
    <dgm:cxn modelId="{67BF87F9-B340-44AF-A551-66F4E9DF9BAF}" type="presParOf" srcId="{0EC82E62-915D-437C-BA0D-8B0CADEE9A13}" destId="{2F5600F5-4F2D-429A-AD79-FF9CF0F9EAA3}" srcOrd="1" destOrd="0" presId="urn:microsoft.com/office/officeart/2008/layout/LinedList"/>
    <dgm:cxn modelId="{1D084AF0-8CEB-4FC7-94AB-0B430A698DE5}" type="presParOf" srcId="{E211AE90-75B6-41E3-8BE4-0B43C13C7372}" destId="{E87953B6-041E-443B-AA68-555E8AC54DCC}" srcOrd="6" destOrd="0" presId="urn:microsoft.com/office/officeart/2008/layout/LinedList"/>
    <dgm:cxn modelId="{2414FF1B-CE9E-4892-BF18-1DAB2780333B}" type="presParOf" srcId="{E211AE90-75B6-41E3-8BE4-0B43C13C7372}" destId="{3F16925B-A1E3-4572-8EBF-AA38E1A7EADF}" srcOrd="7" destOrd="0" presId="urn:microsoft.com/office/officeart/2008/layout/LinedList"/>
    <dgm:cxn modelId="{EB328E36-2598-4693-9DCA-AFAA9BE3A30B}" type="presParOf" srcId="{3F16925B-A1E3-4572-8EBF-AA38E1A7EADF}" destId="{29AF6F08-B81E-4CFC-9DCD-4325FB05B4AB}" srcOrd="0" destOrd="0" presId="urn:microsoft.com/office/officeart/2008/layout/LinedList"/>
    <dgm:cxn modelId="{034E21EC-D87F-4AAF-A0FC-0E45F5C44DDE}" type="presParOf" srcId="{3F16925B-A1E3-4572-8EBF-AA38E1A7EADF}" destId="{73B80CE4-D978-4E5D-BDDE-D4E8C6376965}" srcOrd="1" destOrd="0" presId="urn:microsoft.com/office/officeart/2008/layout/LinedList"/>
    <dgm:cxn modelId="{762C653E-9FE4-4C50-82CC-36DE96B5F5B2}" type="presParOf" srcId="{E211AE90-75B6-41E3-8BE4-0B43C13C7372}" destId="{7B76A527-59E0-4A34-880D-87498D9E248C}" srcOrd="8" destOrd="0" presId="urn:microsoft.com/office/officeart/2008/layout/LinedList"/>
    <dgm:cxn modelId="{A10BE88B-1CCE-4ED4-8B4D-00366C79B289}" type="presParOf" srcId="{E211AE90-75B6-41E3-8BE4-0B43C13C7372}" destId="{7F6F1F7C-DA4F-4623-975D-E704BA3BADC6}" srcOrd="9" destOrd="0" presId="urn:microsoft.com/office/officeart/2008/layout/LinedList"/>
    <dgm:cxn modelId="{0A959C1F-C7F6-44D7-96F7-F35344724BB1}" type="presParOf" srcId="{7F6F1F7C-DA4F-4623-975D-E704BA3BADC6}" destId="{E1072246-33AE-4995-8B0B-F92C0C9C62D1}" srcOrd="0" destOrd="0" presId="urn:microsoft.com/office/officeart/2008/layout/LinedList"/>
    <dgm:cxn modelId="{EE562429-B436-40EB-8E94-91B3C6470B46}" type="presParOf" srcId="{7F6F1F7C-DA4F-4623-975D-E704BA3BADC6}" destId="{4BC2D382-B049-49AD-B4C7-07C64E9D21CE}" srcOrd="1" destOrd="0" presId="urn:microsoft.com/office/officeart/2008/layout/LinedList"/>
    <dgm:cxn modelId="{0E55E3C0-B2B1-404A-A6F0-1D12E4522820}" type="presParOf" srcId="{E211AE90-75B6-41E3-8BE4-0B43C13C7372}" destId="{95B5C264-42EB-4BB9-B154-6008BDB27547}" srcOrd="10" destOrd="0" presId="urn:microsoft.com/office/officeart/2008/layout/LinedList"/>
    <dgm:cxn modelId="{08C0BCE5-B009-40BD-90B4-3F8B932CE5B8}" type="presParOf" srcId="{E211AE90-75B6-41E3-8BE4-0B43C13C7372}" destId="{B57CF280-2654-4689-9C35-56E5516EA0DD}" srcOrd="11" destOrd="0" presId="urn:microsoft.com/office/officeart/2008/layout/LinedList"/>
    <dgm:cxn modelId="{237838BC-6EC7-42EA-A358-A72AAAAE1600}" type="presParOf" srcId="{B57CF280-2654-4689-9C35-56E5516EA0DD}" destId="{A92A4967-7522-4EDA-98B4-7BAC67682C94}" srcOrd="0" destOrd="0" presId="urn:microsoft.com/office/officeart/2008/layout/LinedList"/>
    <dgm:cxn modelId="{AD9BCDC4-24AA-4A7A-A8E7-882066A77107}" type="presParOf" srcId="{B57CF280-2654-4689-9C35-56E5516EA0DD}" destId="{B453111B-CE6D-4BAA-B986-CEA0D3C22F0E}" srcOrd="1" destOrd="0" presId="urn:microsoft.com/office/officeart/2008/layout/LinedList"/>
    <dgm:cxn modelId="{42494F2D-ECBA-4D29-8743-B6F3004E5036}" type="presParOf" srcId="{E211AE90-75B6-41E3-8BE4-0B43C13C7372}" destId="{1B166B58-2074-4CB0-A079-DBE99802C43B}" srcOrd="12" destOrd="0" presId="urn:microsoft.com/office/officeart/2008/layout/LinedList"/>
    <dgm:cxn modelId="{65A923A8-12DB-44C7-8971-EB9B4ED893D9}" type="presParOf" srcId="{E211AE90-75B6-41E3-8BE4-0B43C13C7372}" destId="{9012A38A-1AD6-4CC6-A86E-6ED4230A5194}" srcOrd="13" destOrd="0" presId="urn:microsoft.com/office/officeart/2008/layout/LinedList"/>
    <dgm:cxn modelId="{B06A0061-1DF0-48DE-B421-9E7657D65A26}" type="presParOf" srcId="{9012A38A-1AD6-4CC6-A86E-6ED4230A5194}" destId="{2B4A27B6-D442-4FDD-99D3-111E07DBAF40}" srcOrd="0" destOrd="0" presId="urn:microsoft.com/office/officeart/2008/layout/LinedList"/>
    <dgm:cxn modelId="{72DC4247-3E07-4A38-B696-E87B38124D37}" type="presParOf" srcId="{9012A38A-1AD6-4CC6-A86E-6ED4230A5194}" destId="{8DA2DFAA-C694-4548-971F-6CAF25DC3030}" srcOrd="1" destOrd="0" presId="urn:microsoft.com/office/officeart/2008/layout/LinedList"/>
    <dgm:cxn modelId="{B98C8F89-EB20-49CD-B58D-5C59B09FD92E}" type="presParOf" srcId="{E211AE90-75B6-41E3-8BE4-0B43C13C7372}" destId="{0CCBF244-9BA3-4766-B569-92498145CF76}" srcOrd="14" destOrd="0" presId="urn:microsoft.com/office/officeart/2008/layout/LinedList"/>
    <dgm:cxn modelId="{49D22465-E689-44CE-8A69-E33388304B04}" type="presParOf" srcId="{E211AE90-75B6-41E3-8BE4-0B43C13C7372}" destId="{46DF8DF2-88F8-4546-AC5D-D95CFDA8DD8B}" srcOrd="15" destOrd="0" presId="urn:microsoft.com/office/officeart/2008/layout/LinedList"/>
    <dgm:cxn modelId="{17FF979D-A0DF-4CA8-ADB1-134D1484D6EC}" type="presParOf" srcId="{46DF8DF2-88F8-4546-AC5D-D95CFDA8DD8B}" destId="{28003535-6C5C-4A6E-9B8F-EADB01F6FA76}" srcOrd="0" destOrd="0" presId="urn:microsoft.com/office/officeart/2008/layout/LinedList"/>
    <dgm:cxn modelId="{368E333E-F815-4F0C-B75D-80E26CFA2C17}" type="presParOf" srcId="{46DF8DF2-88F8-4546-AC5D-D95CFDA8DD8B}" destId="{1589B281-E923-468A-9875-9912A5AE80D5}" srcOrd="1" destOrd="0" presId="urn:microsoft.com/office/officeart/2008/layout/LinedList"/>
    <dgm:cxn modelId="{E6C47C7C-C78A-48E6-8220-E7658BAA29D2}" type="presParOf" srcId="{E211AE90-75B6-41E3-8BE4-0B43C13C7372}" destId="{6D533C98-18E2-4CC4-A2DB-BE382D8DB1B9}" srcOrd="16" destOrd="0" presId="urn:microsoft.com/office/officeart/2008/layout/LinedList"/>
    <dgm:cxn modelId="{5503FD51-8A49-4D05-AEBA-20D235412463}" type="presParOf" srcId="{E211AE90-75B6-41E3-8BE4-0B43C13C7372}" destId="{2D554097-A99A-4A00-A774-9AA2BC3D9EB2}" srcOrd="17" destOrd="0" presId="urn:microsoft.com/office/officeart/2008/layout/LinedList"/>
    <dgm:cxn modelId="{CA0DC286-70BA-4FB5-87D8-EC10D1529E82}" type="presParOf" srcId="{2D554097-A99A-4A00-A774-9AA2BC3D9EB2}" destId="{08671233-93D0-499A-9D3E-6E8D5FE4B5E5}" srcOrd="0" destOrd="0" presId="urn:microsoft.com/office/officeart/2008/layout/LinedList"/>
    <dgm:cxn modelId="{738AB194-2CB7-442A-88D7-86D00416F8FC}" type="presParOf" srcId="{2D554097-A99A-4A00-A774-9AA2BC3D9EB2}" destId="{8FDF1E9F-2F46-4E01-AE88-408E8A6A0FD9}" srcOrd="1" destOrd="0" presId="urn:microsoft.com/office/officeart/2008/layout/LinedList"/>
    <dgm:cxn modelId="{33A1CAD2-A94C-4295-B1F4-FB14EFB33944}" type="presParOf" srcId="{E211AE90-75B6-41E3-8BE4-0B43C13C7372}" destId="{F3869A4D-D534-49AD-AEA0-92D3DC0148EE}" srcOrd="18" destOrd="0" presId="urn:microsoft.com/office/officeart/2008/layout/LinedList"/>
    <dgm:cxn modelId="{4FE98738-A5C8-45B1-B10B-7413F8ACEE35}" type="presParOf" srcId="{E211AE90-75B6-41E3-8BE4-0B43C13C7372}" destId="{0FFCFBA6-821F-40C9-A9AD-7058DE58A8EB}" srcOrd="19" destOrd="0" presId="urn:microsoft.com/office/officeart/2008/layout/LinedList"/>
    <dgm:cxn modelId="{6675DE1A-83D3-4DA4-8CB6-9D98931ACD61}" type="presParOf" srcId="{0FFCFBA6-821F-40C9-A9AD-7058DE58A8EB}" destId="{A0BF8A92-B67D-448A-AFE4-70CC983C1E3A}" srcOrd="0" destOrd="0" presId="urn:microsoft.com/office/officeart/2008/layout/LinedList"/>
    <dgm:cxn modelId="{F343CCDD-330B-4342-B4E8-62F08D4301CB}" type="presParOf" srcId="{0FFCFBA6-821F-40C9-A9AD-7058DE58A8EB}" destId="{9F9E7673-8FB7-4553-8ACE-625878D58CDC}" srcOrd="1" destOrd="0" presId="urn:microsoft.com/office/officeart/2008/layout/LinedList"/>
    <dgm:cxn modelId="{12FE809A-AD0C-4DA2-BE2F-6D9702D47ADB}" type="presParOf" srcId="{E211AE90-75B6-41E3-8BE4-0B43C13C7372}" destId="{A432468A-18A1-4C57-9073-067E9BBAB605}" srcOrd="20" destOrd="0" presId="urn:microsoft.com/office/officeart/2008/layout/LinedList"/>
    <dgm:cxn modelId="{386F73E3-6BE5-4148-90E4-1003BB60953D}" type="presParOf" srcId="{E211AE90-75B6-41E3-8BE4-0B43C13C7372}" destId="{3CECFC54-6AB5-44E3-8A0F-0F612B6849AF}" srcOrd="21" destOrd="0" presId="urn:microsoft.com/office/officeart/2008/layout/LinedList"/>
    <dgm:cxn modelId="{33F2E503-C9B7-4E06-A113-66726A4B50FE}" type="presParOf" srcId="{3CECFC54-6AB5-44E3-8A0F-0F612B6849AF}" destId="{BF85857C-1F96-4AC9-864D-9689DDF41C2B}" srcOrd="0" destOrd="0" presId="urn:microsoft.com/office/officeart/2008/layout/LinedList"/>
    <dgm:cxn modelId="{98E43936-2721-42AE-9A5B-C957C7F56142}" type="presParOf" srcId="{3CECFC54-6AB5-44E3-8A0F-0F612B6849AF}" destId="{F7F48516-3106-4171-A85B-CB8586B06630}" srcOrd="1" destOrd="0" presId="urn:microsoft.com/office/officeart/2008/layout/LinedList"/>
    <dgm:cxn modelId="{3298FD6E-AA21-467D-8074-4FDA7B27E381}" type="presParOf" srcId="{E211AE90-75B6-41E3-8BE4-0B43C13C7372}" destId="{DCDDA4A1-A3EF-46CB-9073-0B1F62A7BA12}" srcOrd="22" destOrd="0" presId="urn:microsoft.com/office/officeart/2008/layout/LinedList"/>
    <dgm:cxn modelId="{ED592B56-7C44-4E62-91DD-80430C63D045}" type="presParOf" srcId="{E211AE90-75B6-41E3-8BE4-0B43C13C7372}" destId="{DD580A6A-0572-41F3-9222-BB308A3D1364}" srcOrd="23" destOrd="0" presId="urn:microsoft.com/office/officeart/2008/layout/LinedList"/>
    <dgm:cxn modelId="{FAF89323-2BF4-4474-8CE6-A3C6432AE9B6}" type="presParOf" srcId="{DD580A6A-0572-41F3-9222-BB308A3D1364}" destId="{A486AF50-5577-4B54-BE32-DD34960CE8FB}" srcOrd="0" destOrd="0" presId="urn:microsoft.com/office/officeart/2008/layout/LinedList"/>
    <dgm:cxn modelId="{0FD3C52C-31FA-4BAE-B6CD-6A06604104F7}" type="presParOf" srcId="{DD580A6A-0572-41F3-9222-BB308A3D1364}" destId="{CF9DF8C7-FE71-4D11-9581-53F74A55BB79}" srcOrd="1" destOrd="0" presId="urn:microsoft.com/office/officeart/2008/layout/LinedList"/>
    <dgm:cxn modelId="{5C8C03E6-C365-4A21-A674-2A10326B8F1E}" type="presParOf" srcId="{E211AE90-75B6-41E3-8BE4-0B43C13C7372}" destId="{4C908B7D-2DC7-4F99-B392-4BC823841CC9}" srcOrd="24" destOrd="0" presId="urn:microsoft.com/office/officeart/2008/layout/LinedList"/>
    <dgm:cxn modelId="{68ECD5FE-5674-434D-A742-5EACC9C8D5DF}" type="presParOf" srcId="{E211AE90-75B6-41E3-8BE4-0B43C13C7372}" destId="{C9F85F7A-B644-41B3-ACA2-A4BE2FC792DD}" srcOrd="25" destOrd="0" presId="urn:microsoft.com/office/officeart/2008/layout/LinedList"/>
    <dgm:cxn modelId="{A2B166B3-08E6-4461-A6E5-B6C695FEBC5D}" type="presParOf" srcId="{C9F85F7A-B644-41B3-ACA2-A4BE2FC792DD}" destId="{53F15095-21CE-44B5-AD20-FF0B7A0D7B23}" srcOrd="0" destOrd="0" presId="urn:microsoft.com/office/officeart/2008/layout/LinedList"/>
    <dgm:cxn modelId="{D7C2CF4A-7239-40A5-86A6-B31F4362C10F}" type="presParOf" srcId="{C9F85F7A-B644-41B3-ACA2-A4BE2FC792DD}" destId="{18069B54-171A-4E3F-8A2B-6AE7C7A83824}" srcOrd="1" destOrd="0" presId="urn:microsoft.com/office/officeart/2008/layout/LinedList"/>
    <dgm:cxn modelId="{6F129C24-9CBA-49C6-989F-EE4F3ED56EBE}" type="presParOf" srcId="{E211AE90-75B6-41E3-8BE4-0B43C13C7372}" destId="{CF914E13-43E7-4828-A662-BD1E8BA0A305}" srcOrd="26" destOrd="0" presId="urn:microsoft.com/office/officeart/2008/layout/LinedList"/>
    <dgm:cxn modelId="{DE86BBC3-070A-4FBA-851C-E56CBF600F79}" type="presParOf" srcId="{E211AE90-75B6-41E3-8BE4-0B43C13C7372}" destId="{F6DC7C5E-150F-4A56-94CA-F966680E4C9F}" srcOrd="27" destOrd="0" presId="urn:microsoft.com/office/officeart/2008/layout/LinedList"/>
    <dgm:cxn modelId="{31FEE0CE-18EF-440C-BFC5-F2E921FCE1B0}" type="presParOf" srcId="{F6DC7C5E-150F-4A56-94CA-F966680E4C9F}" destId="{128F0EC8-07F2-42DB-BF3F-133AA44C241E}" srcOrd="0" destOrd="0" presId="urn:microsoft.com/office/officeart/2008/layout/LinedList"/>
    <dgm:cxn modelId="{F8115CD2-3222-462C-A29A-97048E8E57F1}" type="presParOf" srcId="{F6DC7C5E-150F-4A56-94CA-F966680E4C9F}" destId="{B28794AE-7D21-4A00-9479-192F6DC0C6E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25F602-1467-49FA-A5C7-29161B7B955B}">
      <dsp:nvSpPr>
        <dsp:cNvPr id="0" name=""/>
        <dsp:cNvSpPr/>
      </dsp:nvSpPr>
      <dsp:spPr>
        <a:xfrm>
          <a:off x="0" y="39687"/>
          <a:ext cx="3286125" cy="19716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MX" sz="1700" b="0" i="0" kern="1200" baseline="0"/>
            <a:t>Los adultos necesitan entre 7 y 9 horas de sueño por noche pues de lo contario el porcentaje de la población que puede sobrevivir con menos de 6 horas sin sufrir deterioro cognitivo es prácticamente </a:t>
          </a:r>
          <a:r>
            <a:rPr lang="es-MX" sz="1700" b="1" i="0" kern="1200" baseline="0"/>
            <a:t>cero</a:t>
          </a:r>
          <a:r>
            <a:rPr lang="es-MX" sz="1700" b="0" i="0" kern="1200" baseline="0"/>
            <a:t>.</a:t>
          </a:r>
          <a:endParaRPr lang="en-US" sz="1700" kern="1200"/>
        </a:p>
      </dsp:txBody>
      <dsp:txXfrm>
        <a:off x="0" y="39687"/>
        <a:ext cx="3286125" cy="1971675"/>
      </dsp:txXfrm>
    </dsp:sp>
    <dsp:sp modelId="{C906B311-1EBF-491A-AEBE-96A395F2F0A2}">
      <dsp:nvSpPr>
        <dsp:cNvPr id="0" name=""/>
        <dsp:cNvSpPr/>
      </dsp:nvSpPr>
      <dsp:spPr>
        <a:xfrm>
          <a:off x="3614737" y="39687"/>
          <a:ext cx="3286125" cy="19716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MX" sz="1700" b="0" i="0" kern="1200" baseline="0"/>
            <a:t>Mantener un horario regular (incluso fines de semana), mantener el dormitorio oscuro y fresco, evitar la cafeína por la tarde y no forzar el sueño si no hay somnolencia. </a:t>
          </a:r>
          <a:endParaRPr lang="en-US" sz="1700" kern="1200"/>
        </a:p>
      </dsp:txBody>
      <dsp:txXfrm>
        <a:off x="3614737" y="39687"/>
        <a:ext cx="3286125" cy="1971675"/>
      </dsp:txXfrm>
    </dsp:sp>
    <dsp:sp modelId="{B11343C8-3B75-4440-8A19-EDC685D296A2}">
      <dsp:nvSpPr>
        <dsp:cNvPr id="0" name=""/>
        <dsp:cNvSpPr/>
      </dsp:nvSpPr>
      <dsp:spPr>
        <a:xfrm>
          <a:off x="7229475" y="39687"/>
          <a:ext cx="3286125" cy="19716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MX" sz="1700" b="0" i="0" kern="1200" baseline="0"/>
            <a:t>El tomar pastillas para dormir a menudo no producen un sueño natural ya que el sueño es el pilar más importante para una vida longeva y saludable. </a:t>
          </a:r>
          <a:endParaRPr lang="en-US" sz="1700" kern="1200"/>
        </a:p>
      </dsp:txBody>
      <dsp:txXfrm>
        <a:off x="7229475" y="39687"/>
        <a:ext cx="3286125" cy="1971675"/>
      </dsp:txXfrm>
    </dsp:sp>
    <dsp:sp modelId="{A463F4D6-6F22-48C5-A878-8ADAE20E7C9B}">
      <dsp:nvSpPr>
        <dsp:cNvPr id="0" name=""/>
        <dsp:cNvSpPr/>
      </dsp:nvSpPr>
      <dsp:spPr>
        <a:xfrm>
          <a:off x="0" y="2339975"/>
          <a:ext cx="3286125" cy="19716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MX" sz="1700" b="0" i="0" kern="1200" baseline="0"/>
            <a:t>Controlar la temperatura: El cuerpo necesita bajar su temperatura central para iniciar el sueño, por lo que una habitación fresca es ideal.</a:t>
          </a:r>
          <a:endParaRPr lang="en-US" sz="1700" kern="1200"/>
        </a:p>
      </dsp:txBody>
      <dsp:txXfrm>
        <a:off x="0" y="2339975"/>
        <a:ext cx="3286125" cy="1971675"/>
      </dsp:txXfrm>
    </dsp:sp>
    <dsp:sp modelId="{4DB24A61-55F5-45A3-BCFA-4511433F4F23}">
      <dsp:nvSpPr>
        <dsp:cNvPr id="0" name=""/>
        <dsp:cNvSpPr/>
      </dsp:nvSpPr>
      <dsp:spPr>
        <a:xfrm>
          <a:off x="3614737" y="2339975"/>
          <a:ext cx="3286125" cy="19716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MX" sz="1700" b="0" i="0" kern="1200" baseline="0"/>
            <a:t>Evitar sustancias disruptoras: El alcohol fragmenta el sueño y elimina la fase REM, mientras que la cafeína bloquea los receptores de adenosina que nos indican que estamos cansados.</a:t>
          </a:r>
          <a:endParaRPr lang="en-US" sz="1700" kern="1200"/>
        </a:p>
      </dsp:txBody>
      <dsp:txXfrm>
        <a:off x="3614737" y="2339975"/>
        <a:ext cx="3286125" cy="1971675"/>
      </dsp:txXfrm>
    </dsp:sp>
    <dsp:sp modelId="{A68CCAA5-D2D5-49A2-9107-FEFE10F014F4}">
      <dsp:nvSpPr>
        <dsp:cNvPr id="0" name=""/>
        <dsp:cNvSpPr/>
      </dsp:nvSpPr>
      <dsp:spPr>
        <a:xfrm>
          <a:off x="7229475" y="2339975"/>
          <a:ext cx="3286125" cy="19716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MX" sz="1700" b="0" i="0" kern="1200" baseline="0"/>
            <a:t>Oscuridad total: La exposición a luces azules (pantallas) antes de dormir retrasa la liberación de melatonina. </a:t>
          </a:r>
          <a:endParaRPr lang="en-US" sz="1700" kern="1200"/>
        </a:p>
      </dsp:txBody>
      <dsp:txXfrm>
        <a:off x="7229475" y="2339975"/>
        <a:ext cx="3286125" cy="1971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B75F53-DE6A-45F9-A02C-7BBF3BEFA20D}">
      <dsp:nvSpPr>
        <dsp:cNvPr id="0" name=""/>
        <dsp:cNvSpPr/>
      </dsp:nvSpPr>
      <dsp:spPr>
        <a:xfrm>
          <a:off x="0" y="621"/>
          <a:ext cx="6130159"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1270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2781A065-F54B-4232-9931-9062439DE9F0}">
      <dsp:nvSpPr>
        <dsp:cNvPr id="0" name=""/>
        <dsp:cNvSpPr/>
      </dsp:nvSpPr>
      <dsp:spPr>
        <a:xfrm>
          <a:off x="0" y="621"/>
          <a:ext cx="6130159" cy="363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s-MX" sz="1000" b="1" i="0" kern="1200" baseline="0" dirty="0"/>
            <a:t>1. Amígdala y Corteza Prefrontal </a:t>
          </a:r>
          <a:endParaRPr lang="en-US" sz="1000" kern="1200" dirty="0"/>
        </a:p>
      </dsp:txBody>
      <dsp:txXfrm>
        <a:off x="0" y="621"/>
        <a:ext cx="6130159" cy="363489"/>
      </dsp:txXfrm>
    </dsp:sp>
    <dsp:sp modelId="{79A9F7F7-5B96-476C-8B69-92DBA108B3E6}">
      <dsp:nvSpPr>
        <dsp:cNvPr id="0" name=""/>
        <dsp:cNvSpPr/>
      </dsp:nvSpPr>
      <dsp:spPr>
        <a:xfrm>
          <a:off x="0" y="364111"/>
          <a:ext cx="6130159"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1270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A571E2D5-0DB8-46CC-A3CA-5D36488A824A}">
      <dsp:nvSpPr>
        <dsp:cNvPr id="0" name=""/>
        <dsp:cNvSpPr/>
      </dsp:nvSpPr>
      <dsp:spPr>
        <a:xfrm>
          <a:off x="0" y="364111"/>
          <a:ext cx="6130159" cy="363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s-MX" sz="1000" b="1" i="0" kern="1200" baseline="0"/>
            <a:t>Amígdala:</a:t>
          </a:r>
          <a:r>
            <a:rPr lang="es-MX" sz="1000" b="0" i="0" kern="1200" baseline="0"/>
            <a:t> Situada en el lóbulo temporal medial, actúa como el centro emocional del cerebro, detectando el estrés y la amenaza.</a:t>
          </a:r>
          <a:endParaRPr lang="en-US" sz="1000" kern="1200"/>
        </a:p>
      </dsp:txBody>
      <dsp:txXfrm>
        <a:off x="0" y="364111"/>
        <a:ext cx="6130159" cy="363489"/>
      </dsp:txXfrm>
    </dsp:sp>
    <dsp:sp modelId="{C6BBD6E7-31C4-405F-8636-2EA4D49D7D85}">
      <dsp:nvSpPr>
        <dsp:cNvPr id="0" name=""/>
        <dsp:cNvSpPr/>
      </dsp:nvSpPr>
      <dsp:spPr>
        <a:xfrm>
          <a:off x="0" y="727601"/>
          <a:ext cx="6130159"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1270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C8E3F364-D1E3-41B6-9110-2AD579F13BD3}">
      <dsp:nvSpPr>
        <dsp:cNvPr id="0" name=""/>
        <dsp:cNvSpPr/>
      </dsp:nvSpPr>
      <dsp:spPr>
        <a:xfrm>
          <a:off x="0" y="727601"/>
          <a:ext cx="6130159" cy="363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s-MX" sz="1000" b="1" i="0" kern="1200" baseline="0"/>
            <a:t>Corteza Prefrontal (CPF):</a:t>
          </a:r>
          <a:r>
            <a:rPr lang="es-MX" sz="1000" b="0" i="0" kern="1200" baseline="0"/>
            <a:t> Situada en la parte frontal del cerebro, regula la respuesta al estrés y controla los impulsos.</a:t>
          </a:r>
          <a:endParaRPr lang="en-US" sz="1000" kern="1200"/>
        </a:p>
      </dsp:txBody>
      <dsp:txXfrm>
        <a:off x="0" y="727601"/>
        <a:ext cx="6130159" cy="363489"/>
      </dsp:txXfrm>
    </dsp:sp>
    <dsp:sp modelId="{E87953B6-041E-443B-AA68-555E8AC54DCC}">
      <dsp:nvSpPr>
        <dsp:cNvPr id="0" name=""/>
        <dsp:cNvSpPr/>
      </dsp:nvSpPr>
      <dsp:spPr>
        <a:xfrm>
          <a:off x="0" y="1091091"/>
          <a:ext cx="6130159"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1270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29AF6F08-B81E-4CFC-9DCD-4325FB05B4AB}">
      <dsp:nvSpPr>
        <dsp:cNvPr id="0" name=""/>
        <dsp:cNvSpPr/>
      </dsp:nvSpPr>
      <dsp:spPr>
        <a:xfrm>
          <a:off x="0" y="1091091"/>
          <a:ext cx="6130159" cy="363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s-MX" sz="1000" b="1" i="0" kern="1200" baseline="0"/>
            <a:t>Interacción en el sueño:</a:t>
          </a:r>
          <a:r>
            <a:rPr lang="es-MX" sz="1000" b="0" i="0" kern="1200" baseline="0"/>
            <a:t> Cuando no dormimos, la amígdala se hiperactiva y la conexión con la corteza prefrontal se reduce, provocando ansiedad. </a:t>
          </a:r>
          <a:endParaRPr lang="en-US" sz="1000" kern="1200"/>
        </a:p>
      </dsp:txBody>
      <dsp:txXfrm>
        <a:off x="0" y="1091091"/>
        <a:ext cx="6130159" cy="363489"/>
      </dsp:txXfrm>
    </dsp:sp>
    <dsp:sp modelId="{7B76A527-59E0-4A34-880D-87498D9E248C}">
      <dsp:nvSpPr>
        <dsp:cNvPr id="0" name=""/>
        <dsp:cNvSpPr/>
      </dsp:nvSpPr>
      <dsp:spPr>
        <a:xfrm>
          <a:off x="0" y="1454581"/>
          <a:ext cx="6130159"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1270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E1072246-33AE-4995-8B0B-F92C0C9C62D1}">
      <dsp:nvSpPr>
        <dsp:cNvPr id="0" name=""/>
        <dsp:cNvSpPr/>
      </dsp:nvSpPr>
      <dsp:spPr>
        <a:xfrm>
          <a:off x="0" y="1454581"/>
          <a:ext cx="6130159" cy="363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s-MX" sz="1000" kern="1200"/>
            <a:t>2</a:t>
          </a:r>
          <a:r>
            <a:rPr lang="es-MX" sz="1000" b="1" i="0" kern="1200" baseline="0"/>
            <a:t>. Beneficios de Practicar Yoga en el Sueño</a:t>
          </a:r>
          <a:endParaRPr lang="en-US" sz="1000" kern="1200"/>
        </a:p>
      </dsp:txBody>
      <dsp:txXfrm>
        <a:off x="0" y="1454581"/>
        <a:ext cx="6130159" cy="363489"/>
      </dsp:txXfrm>
    </dsp:sp>
    <dsp:sp modelId="{95B5C264-42EB-4BB9-B154-6008BDB27547}">
      <dsp:nvSpPr>
        <dsp:cNvPr id="0" name=""/>
        <dsp:cNvSpPr/>
      </dsp:nvSpPr>
      <dsp:spPr>
        <a:xfrm>
          <a:off x="0" y="1818071"/>
          <a:ext cx="6130159"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1270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A92A4967-7522-4EDA-98B4-7BAC67682C94}">
      <dsp:nvSpPr>
        <dsp:cNvPr id="0" name=""/>
        <dsp:cNvSpPr/>
      </dsp:nvSpPr>
      <dsp:spPr>
        <a:xfrm>
          <a:off x="0" y="1818071"/>
          <a:ext cx="6130159" cy="363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s-MX" sz="1000" b="0" i="0" kern="1200" baseline="0"/>
            <a:t>Practicar yoga suave o técnicas de respiración antes de dormir ayuda a: </a:t>
          </a:r>
          <a:endParaRPr lang="en-US" sz="1000" kern="1200"/>
        </a:p>
      </dsp:txBody>
      <dsp:txXfrm>
        <a:off x="0" y="1818071"/>
        <a:ext cx="6130159" cy="363489"/>
      </dsp:txXfrm>
    </dsp:sp>
    <dsp:sp modelId="{1B166B58-2074-4CB0-A079-DBE99802C43B}">
      <dsp:nvSpPr>
        <dsp:cNvPr id="0" name=""/>
        <dsp:cNvSpPr/>
      </dsp:nvSpPr>
      <dsp:spPr>
        <a:xfrm>
          <a:off x="0" y="2181561"/>
          <a:ext cx="6130159"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1270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2B4A27B6-D442-4FDD-99D3-111E07DBAF40}">
      <dsp:nvSpPr>
        <dsp:cNvPr id="0" name=""/>
        <dsp:cNvSpPr/>
      </dsp:nvSpPr>
      <dsp:spPr>
        <a:xfrm>
          <a:off x="0" y="2181561"/>
          <a:ext cx="6130159" cy="363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s-MX" sz="1000" b="1" i="0" kern="1200" baseline="0"/>
            <a:t>Calmar el Sistema Nervioso:</a:t>
          </a:r>
          <a:r>
            <a:rPr lang="es-MX" sz="1000" b="0" i="0" kern="1200" baseline="0"/>
            <a:t> Reduce la actividad de la amígdala (sistema de "lucha o huida") y estimula el sistema parasimpático, promoviendo el descanso profundo.</a:t>
          </a:r>
          <a:endParaRPr lang="en-US" sz="1000" kern="1200"/>
        </a:p>
      </dsp:txBody>
      <dsp:txXfrm>
        <a:off x="0" y="2181561"/>
        <a:ext cx="6130159" cy="363489"/>
      </dsp:txXfrm>
    </dsp:sp>
    <dsp:sp modelId="{0CCBF244-9BA3-4766-B569-92498145CF76}">
      <dsp:nvSpPr>
        <dsp:cNvPr id="0" name=""/>
        <dsp:cNvSpPr/>
      </dsp:nvSpPr>
      <dsp:spPr>
        <a:xfrm>
          <a:off x="0" y="2545051"/>
          <a:ext cx="6130159"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1270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28003535-6C5C-4A6E-9B8F-EADB01F6FA76}">
      <dsp:nvSpPr>
        <dsp:cNvPr id="0" name=""/>
        <dsp:cNvSpPr/>
      </dsp:nvSpPr>
      <dsp:spPr>
        <a:xfrm>
          <a:off x="0" y="2545051"/>
          <a:ext cx="6130159" cy="363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s-MX" sz="1000" b="1" i="0" kern="1200" baseline="0"/>
            <a:t>Mejorar la Estructura del Sueño:</a:t>
          </a:r>
          <a:r>
            <a:rPr lang="es-MX" sz="1000" b="0" i="0" kern="1200" baseline="0"/>
            <a:t> Estudios asocian el yoga con una mayor duración, eficiencia y calidad del sueño, especialmente en personas con insomnio.</a:t>
          </a:r>
          <a:endParaRPr lang="en-US" sz="1000" kern="1200"/>
        </a:p>
      </dsp:txBody>
      <dsp:txXfrm>
        <a:off x="0" y="2545051"/>
        <a:ext cx="6130159" cy="363489"/>
      </dsp:txXfrm>
    </dsp:sp>
    <dsp:sp modelId="{6D533C98-18E2-4CC4-A2DB-BE382D8DB1B9}">
      <dsp:nvSpPr>
        <dsp:cNvPr id="0" name=""/>
        <dsp:cNvSpPr/>
      </dsp:nvSpPr>
      <dsp:spPr>
        <a:xfrm>
          <a:off x="0" y="2908540"/>
          <a:ext cx="6130159"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1270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08671233-93D0-499A-9D3E-6E8D5FE4B5E5}">
      <dsp:nvSpPr>
        <dsp:cNvPr id="0" name=""/>
        <dsp:cNvSpPr/>
      </dsp:nvSpPr>
      <dsp:spPr>
        <a:xfrm>
          <a:off x="0" y="2908540"/>
          <a:ext cx="6130159" cy="363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s-MX" sz="1000" b="1" i="0" kern="1200" baseline="0"/>
            <a:t>Reducir Estrés y Cortisol:</a:t>
          </a:r>
          <a:r>
            <a:rPr lang="es-MX" sz="1000" b="0" i="0" kern="1200" baseline="0"/>
            <a:t> Ayuda a disminuir los niveles de estrés, lo que permite un sueño más ininterrumpido.</a:t>
          </a:r>
          <a:endParaRPr lang="en-US" sz="1000" kern="1200"/>
        </a:p>
      </dsp:txBody>
      <dsp:txXfrm>
        <a:off x="0" y="2908540"/>
        <a:ext cx="6130159" cy="363489"/>
      </dsp:txXfrm>
    </dsp:sp>
    <dsp:sp modelId="{F3869A4D-D534-49AD-AEA0-92D3DC0148EE}">
      <dsp:nvSpPr>
        <dsp:cNvPr id="0" name=""/>
        <dsp:cNvSpPr/>
      </dsp:nvSpPr>
      <dsp:spPr>
        <a:xfrm>
          <a:off x="0" y="3272030"/>
          <a:ext cx="6130159"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1270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A0BF8A92-B67D-448A-AFE4-70CC983C1E3A}">
      <dsp:nvSpPr>
        <dsp:cNvPr id="0" name=""/>
        <dsp:cNvSpPr/>
      </dsp:nvSpPr>
      <dsp:spPr>
        <a:xfrm>
          <a:off x="0" y="3272030"/>
          <a:ext cx="6130159" cy="363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s-MX" sz="1000" b="1" i="0" kern="1200" baseline="0"/>
            <a:t>Equilibrio Emocional:</a:t>
          </a:r>
          <a:r>
            <a:rPr lang="es-MX" sz="1000" b="0" i="0" kern="1200" baseline="0"/>
            <a:t> Al fortalecer la corteza prefrontal, el yoga ayuda a gestionar mejor las emociones, facilitando la desconexión mental para dormir. </a:t>
          </a:r>
          <a:endParaRPr lang="en-US" sz="1000" kern="1200"/>
        </a:p>
      </dsp:txBody>
      <dsp:txXfrm>
        <a:off x="0" y="3272030"/>
        <a:ext cx="6130159" cy="363489"/>
      </dsp:txXfrm>
    </dsp:sp>
    <dsp:sp modelId="{A432468A-18A1-4C57-9073-067E9BBAB605}">
      <dsp:nvSpPr>
        <dsp:cNvPr id="0" name=""/>
        <dsp:cNvSpPr/>
      </dsp:nvSpPr>
      <dsp:spPr>
        <a:xfrm>
          <a:off x="0" y="3635520"/>
          <a:ext cx="6130159"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1270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BF85857C-1F96-4AC9-864D-9689DDF41C2B}">
      <dsp:nvSpPr>
        <dsp:cNvPr id="0" name=""/>
        <dsp:cNvSpPr/>
      </dsp:nvSpPr>
      <dsp:spPr>
        <a:xfrm>
          <a:off x="0" y="3635520"/>
          <a:ext cx="6130159" cy="363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s-MX" sz="1000" b="1" i="0" kern="1200" baseline="0"/>
            <a:t>3. Técnicas de Yoga Recomendadas antes de Dormir</a:t>
          </a:r>
          <a:endParaRPr lang="en-US" sz="1000" kern="1200"/>
        </a:p>
      </dsp:txBody>
      <dsp:txXfrm>
        <a:off x="0" y="3635520"/>
        <a:ext cx="6130159" cy="363489"/>
      </dsp:txXfrm>
    </dsp:sp>
    <dsp:sp modelId="{DCDDA4A1-A3EF-46CB-9073-0B1F62A7BA12}">
      <dsp:nvSpPr>
        <dsp:cNvPr id="0" name=""/>
        <dsp:cNvSpPr/>
      </dsp:nvSpPr>
      <dsp:spPr>
        <a:xfrm>
          <a:off x="0" y="3999010"/>
          <a:ext cx="6130159"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1270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A486AF50-5577-4B54-BE32-DD34960CE8FB}">
      <dsp:nvSpPr>
        <dsp:cNvPr id="0" name=""/>
        <dsp:cNvSpPr/>
      </dsp:nvSpPr>
      <dsp:spPr>
        <a:xfrm>
          <a:off x="0" y="3999010"/>
          <a:ext cx="6130159" cy="363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s-MX" sz="1000" b="1" i="0" kern="1200" baseline="0"/>
            <a:t>Yoga Nidra:</a:t>
          </a:r>
          <a:r>
            <a:rPr lang="es-MX" sz="1000" b="0" i="0" kern="1200" baseline="0"/>
            <a:t> Ideal para dormir profundamente, promoviendo una relajación profunda.</a:t>
          </a:r>
          <a:endParaRPr lang="en-US" sz="1000" kern="1200"/>
        </a:p>
      </dsp:txBody>
      <dsp:txXfrm>
        <a:off x="0" y="3999010"/>
        <a:ext cx="6130159" cy="363489"/>
      </dsp:txXfrm>
    </dsp:sp>
    <dsp:sp modelId="{4C908B7D-2DC7-4F99-B392-4BC823841CC9}">
      <dsp:nvSpPr>
        <dsp:cNvPr id="0" name=""/>
        <dsp:cNvSpPr/>
      </dsp:nvSpPr>
      <dsp:spPr>
        <a:xfrm>
          <a:off x="0" y="4362500"/>
          <a:ext cx="6130159"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1270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53F15095-21CE-44B5-AD20-FF0B7A0D7B23}">
      <dsp:nvSpPr>
        <dsp:cNvPr id="0" name=""/>
        <dsp:cNvSpPr/>
      </dsp:nvSpPr>
      <dsp:spPr>
        <a:xfrm>
          <a:off x="0" y="4362500"/>
          <a:ext cx="6130159" cy="363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s-MX" sz="1000" b="1" i="0" kern="1200" baseline="0" dirty="0"/>
            <a:t>Posturas Suaves (Yin/Restaurativo):</a:t>
          </a:r>
          <a:r>
            <a:rPr lang="es-MX" sz="1000" b="0" i="0" kern="1200" baseline="0" dirty="0"/>
            <a:t> Posturas como "piernas arriba de la pared" (</a:t>
          </a:r>
          <a:r>
            <a:rPr lang="es-MX" sz="1000" b="0" i="1" kern="1200" baseline="0" dirty="0" err="1"/>
            <a:t>Viparita</a:t>
          </a:r>
          <a:r>
            <a:rPr lang="es-MX" sz="1000" b="0" i="1" kern="1200" baseline="0" dirty="0"/>
            <a:t> </a:t>
          </a:r>
          <a:r>
            <a:rPr lang="es-MX" sz="1000" b="0" i="1" kern="1200" baseline="0" dirty="0" err="1"/>
            <a:t>Karani</a:t>
          </a:r>
          <a:r>
            <a:rPr lang="es-MX" sz="1000" b="0" i="0" kern="1200" baseline="0" dirty="0"/>
            <a:t>) o torsiones suaves liberan tensiones físicas.</a:t>
          </a:r>
          <a:endParaRPr lang="en-US" sz="1000" kern="1200" dirty="0"/>
        </a:p>
      </dsp:txBody>
      <dsp:txXfrm>
        <a:off x="0" y="4362500"/>
        <a:ext cx="6130159" cy="363489"/>
      </dsp:txXfrm>
    </dsp:sp>
    <dsp:sp modelId="{CF914E13-43E7-4828-A662-BD1E8BA0A305}">
      <dsp:nvSpPr>
        <dsp:cNvPr id="0" name=""/>
        <dsp:cNvSpPr/>
      </dsp:nvSpPr>
      <dsp:spPr>
        <a:xfrm>
          <a:off x="0" y="4725990"/>
          <a:ext cx="6130159"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1270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128F0EC8-07F2-42DB-BF3F-133AA44C241E}">
      <dsp:nvSpPr>
        <dsp:cNvPr id="0" name=""/>
        <dsp:cNvSpPr/>
      </dsp:nvSpPr>
      <dsp:spPr>
        <a:xfrm>
          <a:off x="0" y="4725990"/>
          <a:ext cx="6130159" cy="363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s-MX" sz="1000" b="1" i="0" kern="1200" baseline="0" dirty="0"/>
            <a:t>Respiración 4-7-8:</a:t>
          </a:r>
          <a:r>
            <a:rPr lang="es-MX" sz="1000" b="0" i="0" kern="1200" baseline="0" dirty="0"/>
            <a:t> Inhalar 4 segundos, retener 7 y exhalar 8 ayuda a reducir la ansiedad. </a:t>
          </a:r>
          <a:endParaRPr lang="en-US" sz="1000" kern="1200" dirty="0"/>
        </a:p>
      </dsp:txBody>
      <dsp:txXfrm>
        <a:off x="0" y="4725990"/>
        <a:ext cx="6130159" cy="36348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FAB08A-1761-F3B6-D3E2-91F0DB7449E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52F989D6-5CD7-76DF-2720-CF2B81B6C3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D024C4F7-DB33-108B-EDE5-F6B577FF6712}"/>
              </a:ext>
            </a:extLst>
          </p:cNvPr>
          <p:cNvSpPr>
            <a:spLocks noGrp="1"/>
          </p:cNvSpPr>
          <p:nvPr>
            <p:ph type="dt" sz="half" idx="10"/>
          </p:nvPr>
        </p:nvSpPr>
        <p:spPr/>
        <p:txBody>
          <a:bodyPr/>
          <a:lstStyle/>
          <a:p>
            <a:fld id="{B3CD544F-4B7D-4EBA-9E47-F967C86CB6E2}" type="datetimeFigureOut">
              <a:rPr lang="es-MX" smtClean="0"/>
              <a:t>17/03/2026</a:t>
            </a:fld>
            <a:endParaRPr lang="es-MX"/>
          </a:p>
        </p:txBody>
      </p:sp>
      <p:sp>
        <p:nvSpPr>
          <p:cNvPr id="5" name="Marcador de pie de página 4">
            <a:extLst>
              <a:ext uri="{FF2B5EF4-FFF2-40B4-BE49-F238E27FC236}">
                <a16:creationId xmlns:a16="http://schemas.microsoft.com/office/drawing/2014/main" id="{163789FA-C077-A2D0-11D4-620E1E3B2E4C}"/>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8D84F756-25D4-4D16-47DA-B9138BC81FCD}"/>
              </a:ext>
            </a:extLst>
          </p:cNvPr>
          <p:cNvSpPr>
            <a:spLocks noGrp="1"/>
          </p:cNvSpPr>
          <p:nvPr>
            <p:ph type="sldNum" sz="quarter" idx="12"/>
          </p:nvPr>
        </p:nvSpPr>
        <p:spPr/>
        <p:txBody>
          <a:bodyPr/>
          <a:lstStyle/>
          <a:p>
            <a:fld id="{4A567919-656E-418B-B1CC-1D41F61DDF1E}" type="slidenum">
              <a:rPr lang="es-MX" smtClean="0"/>
              <a:t>‹Nº›</a:t>
            </a:fld>
            <a:endParaRPr lang="es-MX"/>
          </a:p>
        </p:txBody>
      </p:sp>
    </p:spTree>
    <p:extLst>
      <p:ext uri="{BB962C8B-B14F-4D97-AF65-F5344CB8AC3E}">
        <p14:creationId xmlns:p14="http://schemas.microsoft.com/office/powerpoint/2010/main" val="3678853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C77592-4AE1-E419-5465-DBEDE7183098}"/>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E14F1C97-F857-C58E-5D27-6EC2E4848BD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9E59A65F-07AD-425F-9EB3-BCEBA5D46121}"/>
              </a:ext>
            </a:extLst>
          </p:cNvPr>
          <p:cNvSpPr>
            <a:spLocks noGrp="1"/>
          </p:cNvSpPr>
          <p:nvPr>
            <p:ph type="dt" sz="half" idx="10"/>
          </p:nvPr>
        </p:nvSpPr>
        <p:spPr/>
        <p:txBody>
          <a:bodyPr/>
          <a:lstStyle/>
          <a:p>
            <a:fld id="{B3CD544F-4B7D-4EBA-9E47-F967C86CB6E2}" type="datetimeFigureOut">
              <a:rPr lang="es-MX" smtClean="0"/>
              <a:t>17/03/2026</a:t>
            </a:fld>
            <a:endParaRPr lang="es-MX"/>
          </a:p>
        </p:txBody>
      </p:sp>
      <p:sp>
        <p:nvSpPr>
          <p:cNvPr id="5" name="Marcador de pie de página 4">
            <a:extLst>
              <a:ext uri="{FF2B5EF4-FFF2-40B4-BE49-F238E27FC236}">
                <a16:creationId xmlns:a16="http://schemas.microsoft.com/office/drawing/2014/main" id="{1114E8BE-BDB5-8426-9114-093208E3FE5E}"/>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22CBBF1B-DFE2-463E-2435-E93547D2EC28}"/>
              </a:ext>
            </a:extLst>
          </p:cNvPr>
          <p:cNvSpPr>
            <a:spLocks noGrp="1"/>
          </p:cNvSpPr>
          <p:nvPr>
            <p:ph type="sldNum" sz="quarter" idx="12"/>
          </p:nvPr>
        </p:nvSpPr>
        <p:spPr/>
        <p:txBody>
          <a:bodyPr/>
          <a:lstStyle/>
          <a:p>
            <a:fld id="{4A567919-656E-418B-B1CC-1D41F61DDF1E}" type="slidenum">
              <a:rPr lang="es-MX" smtClean="0"/>
              <a:t>‹Nº›</a:t>
            </a:fld>
            <a:endParaRPr lang="es-MX"/>
          </a:p>
        </p:txBody>
      </p:sp>
    </p:spTree>
    <p:extLst>
      <p:ext uri="{BB962C8B-B14F-4D97-AF65-F5344CB8AC3E}">
        <p14:creationId xmlns:p14="http://schemas.microsoft.com/office/powerpoint/2010/main" val="941966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487564A-1ABD-92D4-55A9-90BCF955671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EFA44AB4-4802-D14B-3BC4-1EF3481B5D8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08143FC5-2FCD-2FC6-82F1-E6A3BB516E04}"/>
              </a:ext>
            </a:extLst>
          </p:cNvPr>
          <p:cNvSpPr>
            <a:spLocks noGrp="1"/>
          </p:cNvSpPr>
          <p:nvPr>
            <p:ph type="dt" sz="half" idx="10"/>
          </p:nvPr>
        </p:nvSpPr>
        <p:spPr/>
        <p:txBody>
          <a:bodyPr/>
          <a:lstStyle/>
          <a:p>
            <a:fld id="{B3CD544F-4B7D-4EBA-9E47-F967C86CB6E2}" type="datetimeFigureOut">
              <a:rPr lang="es-MX" smtClean="0"/>
              <a:t>17/03/2026</a:t>
            </a:fld>
            <a:endParaRPr lang="es-MX"/>
          </a:p>
        </p:txBody>
      </p:sp>
      <p:sp>
        <p:nvSpPr>
          <p:cNvPr id="5" name="Marcador de pie de página 4">
            <a:extLst>
              <a:ext uri="{FF2B5EF4-FFF2-40B4-BE49-F238E27FC236}">
                <a16:creationId xmlns:a16="http://schemas.microsoft.com/office/drawing/2014/main" id="{442C96EB-E509-9404-02F9-9B01A351CA6E}"/>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02B7D1FF-29E4-1D0C-5F80-BDF0125FB14B}"/>
              </a:ext>
            </a:extLst>
          </p:cNvPr>
          <p:cNvSpPr>
            <a:spLocks noGrp="1"/>
          </p:cNvSpPr>
          <p:nvPr>
            <p:ph type="sldNum" sz="quarter" idx="12"/>
          </p:nvPr>
        </p:nvSpPr>
        <p:spPr/>
        <p:txBody>
          <a:bodyPr/>
          <a:lstStyle/>
          <a:p>
            <a:fld id="{4A567919-656E-418B-B1CC-1D41F61DDF1E}" type="slidenum">
              <a:rPr lang="es-MX" smtClean="0"/>
              <a:t>‹Nº›</a:t>
            </a:fld>
            <a:endParaRPr lang="es-MX"/>
          </a:p>
        </p:txBody>
      </p:sp>
    </p:spTree>
    <p:extLst>
      <p:ext uri="{BB962C8B-B14F-4D97-AF65-F5344CB8AC3E}">
        <p14:creationId xmlns:p14="http://schemas.microsoft.com/office/powerpoint/2010/main" val="2262475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347C2D-A4F2-0233-5CCF-EC2C5E82BEF3}"/>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D2E5A581-0A47-601D-5F03-57B3EA965F9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CB3EB361-ED1A-6A4E-1A17-216EF7C3FFC1}"/>
              </a:ext>
            </a:extLst>
          </p:cNvPr>
          <p:cNvSpPr>
            <a:spLocks noGrp="1"/>
          </p:cNvSpPr>
          <p:nvPr>
            <p:ph type="dt" sz="half" idx="10"/>
          </p:nvPr>
        </p:nvSpPr>
        <p:spPr/>
        <p:txBody>
          <a:bodyPr/>
          <a:lstStyle/>
          <a:p>
            <a:fld id="{B3CD544F-4B7D-4EBA-9E47-F967C86CB6E2}" type="datetimeFigureOut">
              <a:rPr lang="es-MX" smtClean="0"/>
              <a:t>17/03/2026</a:t>
            </a:fld>
            <a:endParaRPr lang="es-MX"/>
          </a:p>
        </p:txBody>
      </p:sp>
      <p:sp>
        <p:nvSpPr>
          <p:cNvPr id="5" name="Marcador de pie de página 4">
            <a:extLst>
              <a:ext uri="{FF2B5EF4-FFF2-40B4-BE49-F238E27FC236}">
                <a16:creationId xmlns:a16="http://schemas.microsoft.com/office/drawing/2014/main" id="{09A9B957-24AE-4183-17B5-C8EDEA8BEDC7}"/>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79B74F20-CCC1-5C01-15B8-57C1422B5D32}"/>
              </a:ext>
            </a:extLst>
          </p:cNvPr>
          <p:cNvSpPr>
            <a:spLocks noGrp="1"/>
          </p:cNvSpPr>
          <p:nvPr>
            <p:ph type="sldNum" sz="quarter" idx="12"/>
          </p:nvPr>
        </p:nvSpPr>
        <p:spPr/>
        <p:txBody>
          <a:bodyPr/>
          <a:lstStyle/>
          <a:p>
            <a:fld id="{4A567919-656E-418B-B1CC-1D41F61DDF1E}" type="slidenum">
              <a:rPr lang="es-MX" smtClean="0"/>
              <a:t>‹Nº›</a:t>
            </a:fld>
            <a:endParaRPr lang="es-MX"/>
          </a:p>
        </p:txBody>
      </p:sp>
    </p:spTree>
    <p:extLst>
      <p:ext uri="{BB962C8B-B14F-4D97-AF65-F5344CB8AC3E}">
        <p14:creationId xmlns:p14="http://schemas.microsoft.com/office/powerpoint/2010/main" val="3625291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25ADCD-D43A-5185-9921-F7F68AB66F9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8A437FA2-1CB7-B4C6-C5CD-70F5BE42F7A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899A56FE-AE2A-7C6C-1C1C-3C58A48B115B}"/>
              </a:ext>
            </a:extLst>
          </p:cNvPr>
          <p:cNvSpPr>
            <a:spLocks noGrp="1"/>
          </p:cNvSpPr>
          <p:nvPr>
            <p:ph type="dt" sz="half" idx="10"/>
          </p:nvPr>
        </p:nvSpPr>
        <p:spPr/>
        <p:txBody>
          <a:bodyPr/>
          <a:lstStyle/>
          <a:p>
            <a:fld id="{B3CD544F-4B7D-4EBA-9E47-F967C86CB6E2}" type="datetimeFigureOut">
              <a:rPr lang="es-MX" smtClean="0"/>
              <a:t>17/03/2026</a:t>
            </a:fld>
            <a:endParaRPr lang="es-MX"/>
          </a:p>
        </p:txBody>
      </p:sp>
      <p:sp>
        <p:nvSpPr>
          <p:cNvPr id="5" name="Marcador de pie de página 4">
            <a:extLst>
              <a:ext uri="{FF2B5EF4-FFF2-40B4-BE49-F238E27FC236}">
                <a16:creationId xmlns:a16="http://schemas.microsoft.com/office/drawing/2014/main" id="{3814370A-ECC9-654A-81BD-2DB2196FDDBA}"/>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3BDE5690-4D1B-0D2F-8ADB-D08FD581C890}"/>
              </a:ext>
            </a:extLst>
          </p:cNvPr>
          <p:cNvSpPr>
            <a:spLocks noGrp="1"/>
          </p:cNvSpPr>
          <p:nvPr>
            <p:ph type="sldNum" sz="quarter" idx="12"/>
          </p:nvPr>
        </p:nvSpPr>
        <p:spPr/>
        <p:txBody>
          <a:bodyPr/>
          <a:lstStyle/>
          <a:p>
            <a:fld id="{4A567919-656E-418B-B1CC-1D41F61DDF1E}" type="slidenum">
              <a:rPr lang="es-MX" smtClean="0"/>
              <a:t>‹Nº›</a:t>
            </a:fld>
            <a:endParaRPr lang="es-MX"/>
          </a:p>
        </p:txBody>
      </p:sp>
    </p:spTree>
    <p:extLst>
      <p:ext uri="{BB962C8B-B14F-4D97-AF65-F5344CB8AC3E}">
        <p14:creationId xmlns:p14="http://schemas.microsoft.com/office/powerpoint/2010/main" val="2077974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FB77CA-25DE-DB8B-7956-E916865F6CF7}"/>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B6AB6EBD-4C6E-BC53-CA88-5CE58EADC31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E4995018-8D8A-23AB-3AE2-7F07F4DA636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A26593C9-50EA-979A-2F94-CB0E407491DE}"/>
              </a:ext>
            </a:extLst>
          </p:cNvPr>
          <p:cNvSpPr>
            <a:spLocks noGrp="1"/>
          </p:cNvSpPr>
          <p:nvPr>
            <p:ph type="dt" sz="half" idx="10"/>
          </p:nvPr>
        </p:nvSpPr>
        <p:spPr/>
        <p:txBody>
          <a:bodyPr/>
          <a:lstStyle/>
          <a:p>
            <a:fld id="{B3CD544F-4B7D-4EBA-9E47-F967C86CB6E2}" type="datetimeFigureOut">
              <a:rPr lang="es-MX" smtClean="0"/>
              <a:t>17/03/2026</a:t>
            </a:fld>
            <a:endParaRPr lang="es-MX"/>
          </a:p>
        </p:txBody>
      </p:sp>
      <p:sp>
        <p:nvSpPr>
          <p:cNvPr id="6" name="Marcador de pie de página 5">
            <a:extLst>
              <a:ext uri="{FF2B5EF4-FFF2-40B4-BE49-F238E27FC236}">
                <a16:creationId xmlns:a16="http://schemas.microsoft.com/office/drawing/2014/main" id="{252FBDC4-8643-CDA9-07F4-41BBC90684F7}"/>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A4FDCCCC-A546-4B0B-F34B-E220BEEC6B05}"/>
              </a:ext>
            </a:extLst>
          </p:cNvPr>
          <p:cNvSpPr>
            <a:spLocks noGrp="1"/>
          </p:cNvSpPr>
          <p:nvPr>
            <p:ph type="sldNum" sz="quarter" idx="12"/>
          </p:nvPr>
        </p:nvSpPr>
        <p:spPr/>
        <p:txBody>
          <a:bodyPr/>
          <a:lstStyle/>
          <a:p>
            <a:fld id="{4A567919-656E-418B-B1CC-1D41F61DDF1E}" type="slidenum">
              <a:rPr lang="es-MX" smtClean="0"/>
              <a:t>‹Nº›</a:t>
            </a:fld>
            <a:endParaRPr lang="es-MX"/>
          </a:p>
        </p:txBody>
      </p:sp>
    </p:spTree>
    <p:extLst>
      <p:ext uri="{BB962C8B-B14F-4D97-AF65-F5344CB8AC3E}">
        <p14:creationId xmlns:p14="http://schemas.microsoft.com/office/powerpoint/2010/main" val="2370216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C82687-CAFF-7E92-4D57-64C8A887638D}"/>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E69A0968-C724-482E-8D3A-BE303C69CF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F9233F-CDA2-66AC-C784-C48DE718A77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E6489934-71FB-09E2-5EFF-9F2155B367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2E5A199-6314-1BC7-A583-DA38F939EB8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68C2D0E2-71A7-0A44-B619-FF0BABDD7DA3}"/>
              </a:ext>
            </a:extLst>
          </p:cNvPr>
          <p:cNvSpPr>
            <a:spLocks noGrp="1"/>
          </p:cNvSpPr>
          <p:nvPr>
            <p:ph type="dt" sz="half" idx="10"/>
          </p:nvPr>
        </p:nvSpPr>
        <p:spPr/>
        <p:txBody>
          <a:bodyPr/>
          <a:lstStyle/>
          <a:p>
            <a:fld id="{B3CD544F-4B7D-4EBA-9E47-F967C86CB6E2}" type="datetimeFigureOut">
              <a:rPr lang="es-MX" smtClean="0"/>
              <a:t>17/03/2026</a:t>
            </a:fld>
            <a:endParaRPr lang="es-MX"/>
          </a:p>
        </p:txBody>
      </p:sp>
      <p:sp>
        <p:nvSpPr>
          <p:cNvPr id="8" name="Marcador de pie de página 7">
            <a:extLst>
              <a:ext uri="{FF2B5EF4-FFF2-40B4-BE49-F238E27FC236}">
                <a16:creationId xmlns:a16="http://schemas.microsoft.com/office/drawing/2014/main" id="{15344F1C-CE4E-57FC-008D-63ADC01828D0}"/>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5E854C65-56AB-B9F0-D8AD-CDA5A008860D}"/>
              </a:ext>
            </a:extLst>
          </p:cNvPr>
          <p:cNvSpPr>
            <a:spLocks noGrp="1"/>
          </p:cNvSpPr>
          <p:nvPr>
            <p:ph type="sldNum" sz="quarter" idx="12"/>
          </p:nvPr>
        </p:nvSpPr>
        <p:spPr/>
        <p:txBody>
          <a:bodyPr/>
          <a:lstStyle/>
          <a:p>
            <a:fld id="{4A567919-656E-418B-B1CC-1D41F61DDF1E}" type="slidenum">
              <a:rPr lang="es-MX" smtClean="0"/>
              <a:t>‹Nº›</a:t>
            </a:fld>
            <a:endParaRPr lang="es-MX"/>
          </a:p>
        </p:txBody>
      </p:sp>
    </p:spTree>
    <p:extLst>
      <p:ext uri="{BB962C8B-B14F-4D97-AF65-F5344CB8AC3E}">
        <p14:creationId xmlns:p14="http://schemas.microsoft.com/office/powerpoint/2010/main" val="436288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6B4FC0-AE63-20E2-CAC9-7655B2BDF9A0}"/>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C010723D-3809-817C-A2F7-4C64410B8CF6}"/>
              </a:ext>
            </a:extLst>
          </p:cNvPr>
          <p:cNvSpPr>
            <a:spLocks noGrp="1"/>
          </p:cNvSpPr>
          <p:nvPr>
            <p:ph type="dt" sz="half" idx="10"/>
          </p:nvPr>
        </p:nvSpPr>
        <p:spPr/>
        <p:txBody>
          <a:bodyPr/>
          <a:lstStyle/>
          <a:p>
            <a:fld id="{B3CD544F-4B7D-4EBA-9E47-F967C86CB6E2}" type="datetimeFigureOut">
              <a:rPr lang="es-MX" smtClean="0"/>
              <a:t>17/03/2026</a:t>
            </a:fld>
            <a:endParaRPr lang="es-MX"/>
          </a:p>
        </p:txBody>
      </p:sp>
      <p:sp>
        <p:nvSpPr>
          <p:cNvPr id="4" name="Marcador de pie de página 3">
            <a:extLst>
              <a:ext uri="{FF2B5EF4-FFF2-40B4-BE49-F238E27FC236}">
                <a16:creationId xmlns:a16="http://schemas.microsoft.com/office/drawing/2014/main" id="{7B8AD161-7BF8-7DBF-42A2-69C2EF4B82F5}"/>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25790BF4-DCD0-3D22-F1FA-4D57A86B42C4}"/>
              </a:ext>
            </a:extLst>
          </p:cNvPr>
          <p:cNvSpPr>
            <a:spLocks noGrp="1"/>
          </p:cNvSpPr>
          <p:nvPr>
            <p:ph type="sldNum" sz="quarter" idx="12"/>
          </p:nvPr>
        </p:nvSpPr>
        <p:spPr/>
        <p:txBody>
          <a:bodyPr/>
          <a:lstStyle/>
          <a:p>
            <a:fld id="{4A567919-656E-418B-B1CC-1D41F61DDF1E}" type="slidenum">
              <a:rPr lang="es-MX" smtClean="0"/>
              <a:t>‹Nº›</a:t>
            </a:fld>
            <a:endParaRPr lang="es-MX"/>
          </a:p>
        </p:txBody>
      </p:sp>
    </p:spTree>
    <p:extLst>
      <p:ext uri="{BB962C8B-B14F-4D97-AF65-F5344CB8AC3E}">
        <p14:creationId xmlns:p14="http://schemas.microsoft.com/office/powerpoint/2010/main" val="1551165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131FE7D-428D-79A6-149B-94437554C404}"/>
              </a:ext>
            </a:extLst>
          </p:cNvPr>
          <p:cNvSpPr>
            <a:spLocks noGrp="1"/>
          </p:cNvSpPr>
          <p:nvPr>
            <p:ph type="dt" sz="half" idx="10"/>
          </p:nvPr>
        </p:nvSpPr>
        <p:spPr/>
        <p:txBody>
          <a:bodyPr/>
          <a:lstStyle/>
          <a:p>
            <a:fld id="{B3CD544F-4B7D-4EBA-9E47-F967C86CB6E2}" type="datetimeFigureOut">
              <a:rPr lang="es-MX" smtClean="0"/>
              <a:t>17/03/2026</a:t>
            </a:fld>
            <a:endParaRPr lang="es-MX"/>
          </a:p>
        </p:txBody>
      </p:sp>
      <p:sp>
        <p:nvSpPr>
          <p:cNvPr id="3" name="Marcador de pie de página 2">
            <a:extLst>
              <a:ext uri="{FF2B5EF4-FFF2-40B4-BE49-F238E27FC236}">
                <a16:creationId xmlns:a16="http://schemas.microsoft.com/office/drawing/2014/main" id="{7C2503F2-9237-F8E6-A0EE-58A140189529}"/>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8E04504A-7ED2-A453-32C0-B58CDC4DB153}"/>
              </a:ext>
            </a:extLst>
          </p:cNvPr>
          <p:cNvSpPr>
            <a:spLocks noGrp="1"/>
          </p:cNvSpPr>
          <p:nvPr>
            <p:ph type="sldNum" sz="quarter" idx="12"/>
          </p:nvPr>
        </p:nvSpPr>
        <p:spPr/>
        <p:txBody>
          <a:bodyPr/>
          <a:lstStyle/>
          <a:p>
            <a:fld id="{4A567919-656E-418B-B1CC-1D41F61DDF1E}" type="slidenum">
              <a:rPr lang="es-MX" smtClean="0"/>
              <a:t>‹Nº›</a:t>
            </a:fld>
            <a:endParaRPr lang="es-MX"/>
          </a:p>
        </p:txBody>
      </p:sp>
    </p:spTree>
    <p:extLst>
      <p:ext uri="{BB962C8B-B14F-4D97-AF65-F5344CB8AC3E}">
        <p14:creationId xmlns:p14="http://schemas.microsoft.com/office/powerpoint/2010/main" val="3297632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AA261-B456-7C97-3017-0869855BE8B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70FC2D47-C367-7883-3034-1C847B78E1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D6D30CA0-BFE6-BC45-BB73-1359C037CE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F589B9A-E9F9-2888-3B1E-1AEE52090D19}"/>
              </a:ext>
            </a:extLst>
          </p:cNvPr>
          <p:cNvSpPr>
            <a:spLocks noGrp="1"/>
          </p:cNvSpPr>
          <p:nvPr>
            <p:ph type="dt" sz="half" idx="10"/>
          </p:nvPr>
        </p:nvSpPr>
        <p:spPr/>
        <p:txBody>
          <a:bodyPr/>
          <a:lstStyle/>
          <a:p>
            <a:fld id="{B3CD544F-4B7D-4EBA-9E47-F967C86CB6E2}" type="datetimeFigureOut">
              <a:rPr lang="es-MX" smtClean="0"/>
              <a:t>17/03/2026</a:t>
            </a:fld>
            <a:endParaRPr lang="es-MX"/>
          </a:p>
        </p:txBody>
      </p:sp>
      <p:sp>
        <p:nvSpPr>
          <p:cNvPr id="6" name="Marcador de pie de página 5">
            <a:extLst>
              <a:ext uri="{FF2B5EF4-FFF2-40B4-BE49-F238E27FC236}">
                <a16:creationId xmlns:a16="http://schemas.microsoft.com/office/drawing/2014/main" id="{6657BF62-31DF-AC10-A7C0-129DBB7FF1CD}"/>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7139868F-9649-D3DA-D7C2-26EBEDA25D8C}"/>
              </a:ext>
            </a:extLst>
          </p:cNvPr>
          <p:cNvSpPr>
            <a:spLocks noGrp="1"/>
          </p:cNvSpPr>
          <p:nvPr>
            <p:ph type="sldNum" sz="quarter" idx="12"/>
          </p:nvPr>
        </p:nvSpPr>
        <p:spPr/>
        <p:txBody>
          <a:bodyPr/>
          <a:lstStyle/>
          <a:p>
            <a:fld id="{4A567919-656E-418B-B1CC-1D41F61DDF1E}" type="slidenum">
              <a:rPr lang="es-MX" smtClean="0"/>
              <a:t>‹Nº›</a:t>
            </a:fld>
            <a:endParaRPr lang="es-MX"/>
          </a:p>
        </p:txBody>
      </p:sp>
    </p:spTree>
    <p:extLst>
      <p:ext uri="{BB962C8B-B14F-4D97-AF65-F5344CB8AC3E}">
        <p14:creationId xmlns:p14="http://schemas.microsoft.com/office/powerpoint/2010/main" val="329326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0E7BA0-3CE7-71F7-D4E9-7DFDA6BA7B4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A85D0D69-89BD-1287-E328-4E57005DBC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4F8DCF5F-E2FA-D5A4-428A-70B978866D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5267AD0-1129-B271-BD43-B53412B90518}"/>
              </a:ext>
            </a:extLst>
          </p:cNvPr>
          <p:cNvSpPr>
            <a:spLocks noGrp="1"/>
          </p:cNvSpPr>
          <p:nvPr>
            <p:ph type="dt" sz="half" idx="10"/>
          </p:nvPr>
        </p:nvSpPr>
        <p:spPr/>
        <p:txBody>
          <a:bodyPr/>
          <a:lstStyle/>
          <a:p>
            <a:fld id="{B3CD544F-4B7D-4EBA-9E47-F967C86CB6E2}" type="datetimeFigureOut">
              <a:rPr lang="es-MX" smtClean="0"/>
              <a:t>17/03/2026</a:t>
            </a:fld>
            <a:endParaRPr lang="es-MX"/>
          </a:p>
        </p:txBody>
      </p:sp>
      <p:sp>
        <p:nvSpPr>
          <p:cNvPr id="6" name="Marcador de pie de página 5">
            <a:extLst>
              <a:ext uri="{FF2B5EF4-FFF2-40B4-BE49-F238E27FC236}">
                <a16:creationId xmlns:a16="http://schemas.microsoft.com/office/drawing/2014/main" id="{6E6DFEE9-F977-4410-BAD2-7FF74AB8FFFA}"/>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ACCD74F8-CB0A-6617-6746-E853F8CFDA7F}"/>
              </a:ext>
            </a:extLst>
          </p:cNvPr>
          <p:cNvSpPr>
            <a:spLocks noGrp="1"/>
          </p:cNvSpPr>
          <p:nvPr>
            <p:ph type="sldNum" sz="quarter" idx="12"/>
          </p:nvPr>
        </p:nvSpPr>
        <p:spPr/>
        <p:txBody>
          <a:bodyPr/>
          <a:lstStyle/>
          <a:p>
            <a:fld id="{4A567919-656E-418B-B1CC-1D41F61DDF1E}" type="slidenum">
              <a:rPr lang="es-MX" smtClean="0"/>
              <a:t>‹Nº›</a:t>
            </a:fld>
            <a:endParaRPr lang="es-MX"/>
          </a:p>
        </p:txBody>
      </p:sp>
    </p:spTree>
    <p:extLst>
      <p:ext uri="{BB962C8B-B14F-4D97-AF65-F5344CB8AC3E}">
        <p14:creationId xmlns:p14="http://schemas.microsoft.com/office/powerpoint/2010/main" val="3646278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DFCD7EB-0243-9D28-A9CF-AC69149A01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62118444-2279-F021-0081-0E5EC68396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0E0975CE-DAA7-F42D-E87C-54E0A69185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3CD544F-4B7D-4EBA-9E47-F967C86CB6E2}" type="datetimeFigureOut">
              <a:rPr lang="es-MX" smtClean="0"/>
              <a:t>17/03/2026</a:t>
            </a:fld>
            <a:endParaRPr lang="es-MX"/>
          </a:p>
        </p:txBody>
      </p:sp>
      <p:sp>
        <p:nvSpPr>
          <p:cNvPr id="5" name="Marcador de pie de página 4">
            <a:extLst>
              <a:ext uri="{FF2B5EF4-FFF2-40B4-BE49-F238E27FC236}">
                <a16:creationId xmlns:a16="http://schemas.microsoft.com/office/drawing/2014/main" id="{C86A1DEE-AB99-5406-3D96-6C9B8B7183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MX"/>
          </a:p>
        </p:txBody>
      </p:sp>
      <p:sp>
        <p:nvSpPr>
          <p:cNvPr id="6" name="Marcador de número de diapositiva 5">
            <a:extLst>
              <a:ext uri="{FF2B5EF4-FFF2-40B4-BE49-F238E27FC236}">
                <a16:creationId xmlns:a16="http://schemas.microsoft.com/office/drawing/2014/main" id="{E97A3B6E-9228-4366-A278-F2B9E65759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A567919-656E-418B-B1CC-1D41F61DDF1E}" type="slidenum">
              <a:rPr lang="es-MX" smtClean="0"/>
              <a:t>‹Nº›</a:t>
            </a:fld>
            <a:endParaRPr lang="es-MX"/>
          </a:p>
        </p:txBody>
      </p:sp>
    </p:spTree>
    <p:extLst>
      <p:ext uri="{BB962C8B-B14F-4D97-AF65-F5344CB8AC3E}">
        <p14:creationId xmlns:p14="http://schemas.microsoft.com/office/powerpoint/2010/main" val="868605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health.harvard.edu/blog/author/stuartquan" TargetMode="External"/><Relationship Id="rId2" Type="http://schemas.openxmlformats.org/officeDocument/2006/relationships/hyperlink" Target="https://en.wikipedia.org/wiki/Matthew_Walker_(scientist)"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psicologiaymente.com/neurociencias/tecnologias-estudio-cerebro"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0680D7-9404-63F3-0ABA-85CC3E48BA33}"/>
              </a:ext>
            </a:extLst>
          </p:cNvPr>
          <p:cNvSpPr>
            <a:spLocks noGrp="1"/>
          </p:cNvSpPr>
          <p:nvPr>
            <p:ph type="title"/>
          </p:nvPr>
        </p:nvSpPr>
        <p:spPr>
          <a:xfrm>
            <a:off x="838200" y="365126"/>
            <a:ext cx="10515600" cy="873740"/>
          </a:xfrm>
        </p:spPr>
        <p:txBody>
          <a:bodyPr/>
          <a:lstStyle/>
          <a:p>
            <a:r>
              <a:rPr lang="es-MX" dirty="0"/>
              <a:t>PORQUE DEBO DORMIR ????????</a:t>
            </a:r>
          </a:p>
        </p:txBody>
      </p:sp>
      <p:sp>
        <p:nvSpPr>
          <p:cNvPr id="3" name="Marcador de contenido 2">
            <a:extLst>
              <a:ext uri="{FF2B5EF4-FFF2-40B4-BE49-F238E27FC236}">
                <a16:creationId xmlns:a16="http://schemas.microsoft.com/office/drawing/2014/main" id="{DCC7E05F-090E-907E-7424-EC2AA35258FF}"/>
              </a:ext>
            </a:extLst>
          </p:cNvPr>
          <p:cNvSpPr>
            <a:spLocks noGrp="1"/>
          </p:cNvSpPr>
          <p:nvPr>
            <p:ph idx="1"/>
          </p:nvPr>
        </p:nvSpPr>
        <p:spPr>
          <a:xfrm>
            <a:off x="838200" y="1401097"/>
            <a:ext cx="10515600" cy="5091778"/>
          </a:xfrm>
        </p:spPr>
        <p:txBody>
          <a:bodyPr>
            <a:normAutofit/>
          </a:bodyPr>
          <a:lstStyle/>
          <a:p>
            <a:endParaRPr lang="es-MX" sz="2200" dirty="0"/>
          </a:p>
          <a:p>
            <a:endParaRPr lang="es-MX" sz="3200" dirty="0"/>
          </a:p>
          <a:p>
            <a:endParaRPr lang="es-MX" sz="3200" dirty="0"/>
          </a:p>
          <a:p>
            <a:r>
              <a:rPr lang="es-MX" sz="3200" dirty="0"/>
              <a:t>EL  SUEÑO</a:t>
            </a:r>
          </a:p>
          <a:p>
            <a:r>
              <a:rPr lang="es-MX" sz="2200" dirty="0"/>
              <a:t>Puntos clave:</a:t>
            </a:r>
          </a:p>
          <a:p>
            <a:r>
              <a:rPr lang="es-MX" sz="2200" dirty="0"/>
              <a:t>Importancia del sueño: El sueño no es tiempo perdido; es un proceso activo fundamental para la consolidación de la memoria, la regulación del estado de ánimo y el equilibrio hormonal (leptina y </a:t>
            </a:r>
            <a:r>
              <a:rPr lang="es-MX" sz="2200" dirty="0" err="1"/>
              <a:t>grelina</a:t>
            </a:r>
            <a:r>
              <a:rPr lang="es-MX" sz="2200" dirty="0"/>
              <a:t>).</a:t>
            </a:r>
          </a:p>
          <a:p>
            <a:pPr algn="l">
              <a:lnSpc>
                <a:spcPts val="1800"/>
              </a:lnSpc>
              <a:spcAft>
                <a:spcPts val="900"/>
              </a:spcAft>
              <a:buFont typeface="Arial" panose="020B0604020202020204" pitchFamily="34" charset="0"/>
              <a:buChar char="•"/>
            </a:pPr>
            <a:r>
              <a:rPr lang="es-MX" sz="2200" b="1" i="0" dirty="0" err="1">
                <a:solidFill>
                  <a:srgbClr val="0A0A0A"/>
                </a:solidFill>
                <a:effectLst/>
                <a:latin typeface="Arial" panose="020B0604020202020204" pitchFamily="34" charset="0"/>
              </a:rPr>
              <a:t>Grelina</a:t>
            </a:r>
            <a:r>
              <a:rPr lang="es-MX" sz="2200" b="1" i="0" dirty="0">
                <a:solidFill>
                  <a:srgbClr val="0A0A0A"/>
                </a:solidFill>
                <a:effectLst/>
                <a:latin typeface="Arial" panose="020B0604020202020204" pitchFamily="34" charset="0"/>
              </a:rPr>
              <a:t> </a:t>
            </a:r>
            <a:r>
              <a:rPr lang="es-MX" sz="2200" b="0" i="0" dirty="0">
                <a:solidFill>
                  <a:srgbClr val="0A0A0A"/>
                </a:solidFill>
                <a:effectLst/>
                <a:latin typeface="Arial" panose="020B0604020202020204" pitchFamily="34" charset="0"/>
              </a:rPr>
              <a:t>estimula el hambre y la necesidad de comer para obtener energía rápida.</a:t>
            </a:r>
          </a:p>
          <a:p>
            <a:pPr algn="l">
              <a:lnSpc>
                <a:spcPts val="1800"/>
              </a:lnSpc>
              <a:spcAft>
                <a:spcPts val="900"/>
              </a:spcAft>
              <a:buFont typeface="Arial" panose="020B0604020202020204" pitchFamily="34" charset="0"/>
              <a:buChar char="•"/>
            </a:pPr>
            <a:r>
              <a:rPr lang="es-MX" sz="2200" b="1" i="0" dirty="0">
                <a:solidFill>
                  <a:srgbClr val="0A0A0A"/>
                </a:solidFill>
                <a:effectLst/>
                <a:latin typeface="Arial" panose="020B0604020202020204" pitchFamily="34" charset="0"/>
              </a:rPr>
              <a:t>Leptina </a:t>
            </a:r>
            <a:r>
              <a:rPr lang="es-MX" sz="2200" b="0" i="0" dirty="0">
                <a:solidFill>
                  <a:srgbClr val="0A0A0A"/>
                </a:solidFill>
                <a:effectLst/>
                <a:latin typeface="Arial" panose="020B0604020202020204" pitchFamily="34" charset="0"/>
              </a:rPr>
              <a:t>saciedad en el cerebro, haciendo que el cuerpo se sienta satisfecho tras comer.</a:t>
            </a:r>
          </a:p>
          <a:p>
            <a:endParaRPr lang="es-MX" dirty="0"/>
          </a:p>
          <a:p>
            <a:endParaRPr lang="es-MX" dirty="0"/>
          </a:p>
          <a:p>
            <a:endParaRPr lang="es-MX" dirty="0"/>
          </a:p>
          <a:p>
            <a:endParaRPr lang="es-MX" dirty="0"/>
          </a:p>
        </p:txBody>
      </p:sp>
      <p:pic>
        <p:nvPicPr>
          <p:cNvPr id="4" name="Imagen 3">
            <a:extLst>
              <a:ext uri="{FF2B5EF4-FFF2-40B4-BE49-F238E27FC236}">
                <a16:creationId xmlns:a16="http://schemas.microsoft.com/office/drawing/2014/main" id="{451077C3-5801-8A00-A384-F059D19A4AEB}"/>
              </a:ext>
            </a:extLst>
          </p:cNvPr>
          <p:cNvPicPr>
            <a:picLocks noChangeAspect="1"/>
          </p:cNvPicPr>
          <p:nvPr/>
        </p:nvPicPr>
        <p:blipFill>
          <a:blip r:embed="rId2"/>
          <a:stretch>
            <a:fillRect/>
          </a:stretch>
        </p:blipFill>
        <p:spPr>
          <a:xfrm>
            <a:off x="5869859" y="1058298"/>
            <a:ext cx="3716594" cy="2525559"/>
          </a:xfrm>
          <a:prstGeom prst="rect">
            <a:avLst/>
          </a:prstGeom>
        </p:spPr>
      </p:pic>
    </p:spTree>
    <p:extLst>
      <p:ext uri="{BB962C8B-B14F-4D97-AF65-F5344CB8AC3E}">
        <p14:creationId xmlns:p14="http://schemas.microsoft.com/office/powerpoint/2010/main" val="3314639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B9EE3F3-89B7-43C3-8651-C4C968309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9D75823-5025-49DB-D190-9444A3C0D48B}"/>
              </a:ext>
            </a:extLst>
          </p:cNvPr>
          <p:cNvSpPr>
            <a:spLocks noGrp="1"/>
          </p:cNvSpPr>
          <p:nvPr>
            <p:ph type="title"/>
          </p:nvPr>
        </p:nvSpPr>
        <p:spPr>
          <a:xfrm>
            <a:off x="411480" y="991443"/>
            <a:ext cx="4443154" cy="539909"/>
          </a:xfrm>
        </p:spPr>
        <p:txBody>
          <a:bodyPr anchor="b">
            <a:noAutofit/>
          </a:bodyPr>
          <a:lstStyle/>
          <a:p>
            <a:pPr>
              <a:spcBef>
                <a:spcPts val="1350"/>
              </a:spcBef>
              <a:spcAft>
                <a:spcPts val="900"/>
              </a:spcAft>
            </a:pPr>
            <a:br>
              <a:rPr lang="es-MX" sz="1600" b="1" i="0" dirty="0">
                <a:effectLst/>
                <a:latin typeface="myriad-pro"/>
              </a:rPr>
            </a:br>
            <a:r>
              <a:rPr lang="es-MX" sz="1600" b="1" i="0" dirty="0">
                <a:effectLst/>
                <a:latin typeface="myriad-pro"/>
              </a:rPr>
              <a:t>Importancia del sueño NO REM y del sueño REM</a:t>
            </a:r>
            <a:br>
              <a:rPr lang="es-MX" sz="1600" b="1" i="0" dirty="0">
                <a:effectLst/>
                <a:latin typeface="myriad-pro"/>
              </a:rPr>
            </a:br>
            <a:endParaRPr lang="es-MX" sz="1600" dirty="0"/>
          </a:p>
        </p:txBody>
      </p:sp>
      <p:sp>
        <p:nvSpPr>
          <p:cNvPr id="13" name="Rectangle 12">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5541"/>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 name="Content Placeholder 7">
            <a:extLst>
              <a:ext uri="{FF2B5EF4-FFF2-40B4-BE49-F238E27FC236}">
                <a16:creationId xmlns:a16="http://schemas.microsoft.com/office/drawing/2014/main" id="{1DCFFA8C-F7CE-9CC8-FD9A-CD7528CE6539}"/>
              </a:ext>
            </a:extLst>
          </p:cNvPr>
          <p:cNvSpPr>
            <a:spLocks noGrp="1"/>
          </p:cNvSpPr>
          <p:nvPr>
            <p:ph idx="1"/>
          </p:nvPr>
        </p:nvSpPr>
        <p:spPr>
          <a:xfrm>
            <a:off x="411480" y="1324518"/>
            <a:ext cx="4443154" cy="4852445"/>
          </a:xfrm>
        </p:spPr>
        <p:txBody>
          <a:bodyPr>
            <a:noAutofit/>
          </a:bodyPr>
          <a:lstStyle/>
          <a:p>
            <a:r>
              <a:rPr lang="es-MX" sz="2000" dirty="0"/>
              <a:t>Tanto el sueño No REM como el Sueño REM son fundamentales para nuestro bienestar físico y emocional. Además, privarnos de uno u otro puede tener efectos muy negativos en nuestra salud.</a:t>
            </a:r>
            <a:r>
              <a:rPr lang="es-MX" sz="2000" b="0" i="0" dirty="0">
                <a:solidFill>
                  <a:srgbClr val="333333"/>
                </a:solidFill>
                <a:effectLst/>
                <a:latin typeface="myriad-pro"/>
              </a:rPr>
              <a:t> El habitual gesto de irnos a dormir 2 horas más tarde de los habitual, reduce considerablemente nuestra dosis diaria de sueño NO REM profundo.  Este gesto, que se produce a menudo cuando nos hemos quedado viendo una película hasta tarde, puede tener un efecto muy perjudicial sobre nuestro bienestar físico, sobre todo, si tenemos en cuenta que es en esta etapa del sueño cuando se produce la regeneración celular y se liberan las hormonas de recuperación.</a:t>
            </a:r>
            <a:endParaRPr lang="en-US" sz="2000" dirty="0"/>
          </a:p>
        </p:txBody>
      </p:sp>
      <p:pic>
        <p:nvPicPr>
          <p:cNvPr id="4" name="Marcador de contenido 3">
            <a:extLst>
              <a:ext uri="{FF2B5EF4-FFF2-40B4-BE49-F238E27FC236}">
                <a16:creationId xmlns:a16="http://schemas.microsoft.com/office/drawing/2014/main" id="{013302B1-F338-0833-5BBA-0EBE011E2B1E}"/>
              </a:ext>
            </a:extLst>
          </p:cNvPr>
          <p:cNvPicPr>
            <a:picLocks noChangeAspect="1"/>
          </p:cNvPicPr>
          <p:nvPr/>
        </p:nvPicPr>
        <p:blipFill>
          <a:blip r:embed="rId2"/>
          <a:stretch>
            <a:fillRect/>
          </a:stretch>
        </p:blipFill>
        <p:spPr>
          <a:xfrm>
            <a:off x="5385816" y="1243781"/>
            <a:ext cx="6440424" cy="4315083"/>
          </a:xfrm>
          <a:prstGeom prst="rect">
            <a:avLst/>
          </a:prstGeom>
        </p:spPr>
      </p:pic>
    </p:spTree>
    <p:extLst>
      <p:ext uri="{BB962C8B-B14F-4D97-AF65-F5344CB8AC3E}">
        <p14:creationId xmlns:p14="http://schemas.microsoft.com/office/powerpoint/2010/main" val="3029106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Marcador de contenido 3" descr="Gráfico, Gráfico de barras&#10;&#10;El contenido generado por IA puede ser incorrecto.">
            <a:extLst>
              <a:ext uri="{FF2B5EF4-FFF2-40B4-BE49-F238E27FC236}">
                <a16:creationId xmlns:a16="http://schemas.microsoft.com/office/drawing/2014/main" id="{F58FC326-8CA1-8F84-4E8C-E5639F4DF634}"/>
              </a:ext>
            </a:extLst>
          </p:cNvPr>
          <p:cNvPicPr>
            <a:picLocks noChangeAspect="1"/>
          </p:cNvPicPr>
          <p:nvPr/>
        </p:nvPicPr>
        <p:blipFill>
          <a:blip r:embed="rId2"/>
          <a:srcRect r="2006"/>
          <a:stretch>
            <a:fillRect/>
          </a:stretch>
        </p:blipFill>
        <p:spPr>
          <a:xfrm>
            <a:off x="1" y="10"/>
            <a:ext cx="9669642" cy="6857990"/>
          </a:xfrm>
          <a:prstGeom prst="rect">
            <a:avLst/>
          </a:prstGeom>
        </p:spPr>
      </p:pic>
      <p:sp>
        <p:nvSpPr>
          <p:cNvPr id="46" name="Rectangle 4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991D0164-6654-7356-9E5A-5A4ED5263218}"/>
              </a:ext>
            </a:extLst>
          </p:cNvPr>
          <p:cNvSpPr>
            <a:spLocks noGrp="1"/>
          </p:cNvSpPr>
          <p:nvPr>
            <p:ph type="title"/>
          </p:nvPr>
        </p:nvSpPr>
        <p:spPr>
          <a:xfrm>
            <a:off x="7531610" y="365125"/>
            <a:ext cx="3822189" cy="628103"/>
          </a:xfrm>
        </p:spPr>
        <p:txBody>
          <a:bodyPr>
            <a:normAutofit fontScale="90000"/>
          </a:bodyPr>
          <a:lstStyle/>
          <a:p>
            <a:endParaRPr lang="es-MX" sz="4000" dirty="0"/>
          </a:p>
        </p:txBody>
      </p:sp>
      <p:sp>
        <p:nvSpPr>
          <p:cNvPr id="25" name="Content Placeholder 7">
            <a:extLst>
              <a:ext uri="{FF2B5EF4-FFF2-40B4-BE49-F238E27FC236}">
                <a16:creationId xmlns:a16="http://schemas.microsoft.com/office/drawing/2014/main" id="{82DB2D28-507F-BD80-C0AD-B72C052CAF8B}"/>
              </a:ext>
            </a:extLst>
          </p:cNvPr>
          <p:cNvSpPr>
            <a:spLocks noGrp="1"/>
          </p:cNvSpPr>
          <p:nvPr>
            <p:ph idx="1"/>
          </p:nvPr>
        </p:nvSpPr>
        <p:spPr>
          <a:xfrm>
            <a:off x="7531610" y="1576552"/>
            <a:ext cx="3822189" cy="4600411"/>
          </a:xfrm>
        </p:spPr>
        <p:txBody>
          <a:bodyPr>
            <a:normAutofit fontScale="92500"/>
          </a:bodyPr>
          <a:lstStyle/>
          <a:p>
            <a:pPr marL="0" indent="0">
              <a:buNone/>
            </a:pPr>
            <a:r>
              <a:rPr lang="es-MX" sz="2400" dirty="0"/>
              <a:t>En resumen de todo lo anterior y vistos los beneficios en cuanto a la ‘recuperación’ y ‘regeneración’ del cuerpo del sueño NO REM y los beneficios en la memoria y en las emociones que recibimos del sueño REM, alterar sin ningún control la duración de cada uno de ellos de manera continuada, tendrá efectos negativos en nuestro organismo, antes o después.</a:t>
            </a:r>
            <a:endParaRPr lang="en-US" sz="2400" dirty="0"/>
          </a:p>
        </p:txBody>
      </p:sp>
    </p:spTree>
    <p:extLst>
      <p:ext uri="{BB962C8B-B14F-4D97-AF65-F5344CB8AC3E}">
        <p14:creationId xmlns:p14="http://schemas.microsoft.com/office/powerpoint/2010/main" val="4147788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AE8AA5-E8CB-FC48-49F4-2B71FE53C915}"/>
              </a:ext>
            </a:extLst>
          </p:cNvPr>
          <p:cNvSpPr>
            <a:spLocks noGrp="1"/>
          </p:cNvSpPr>
          <p:nvPr>
            <p:ph type="title"/>
          </p:nvPr>
        </p:nvSpPr>
        <p:spPr>
          <a:xfrm>
            <a:off x="838200" y="378372"/>
            <a:ext cx="10515600" cy="551794"/>
          </a:xfrm>
        </p:spPr>
        <p:txBody>
          <a:bodyPr>
            <a:normAutofit fontScale="90000"/>
          </a:bodyPr>
          <a:lstStyle/>
          <a:p>
            <a:pPr marL="228600" marR="0" lvl="0" indent="-228600" defTabSz="914400" rtl="0" eaLnBrk="1" fontAlgn="auto" latinLnBrk="0" hangingPunct="1">
              <a:lnSpc>
                <a:spcPct val="90000"/>
              </a:lnSpc>
              <a:spcBef>
                <a:spcPts val="1350"/>
              </a:spcBef>
              <a:spcAft>
                <a:spcPts val="900"/>
              </a:spcAft>
              <a:tabLst/>
              <a:defRPr/>
            </a:pPr>
            <a:br>
              <a:rPr kumimoji="0" lang="es-MX" sz="2400" b="1" i="0" u="none" strike="noStrike" kern="1200" cap="none" spc="0" normalizeH="0" baseline="0" noProof="0" dirty="0">
                <a:ln>
                  <a:noFill/>
                </a:ln>
                <a:solidFill>
                  <a:srgbClr val="212529"/>
                </a:solidFill>
                <a:effectLst/>
                <a:uLnTx/>
                <a:uFillTx/>
                <a:latin typeface="myriad-pro"/>
                <a:ea typeface="+mn-ea"/>
                <a:cs typeface="+mn-cs"/>
              </a:rPr>
            </a:br>
            <a:r>
              <a:rPr kumimoji="0" lang="es-MX" sz="3100" b="1" i="0" u="none" strike="noStrike" kern="1200" cap="none" spc="0" normalizeH="0" baseline="0" noProof="0" dirty="0">
                <a:ln>
                  <a:noFill/>
                </a:ln>
                <a:solidFill>
                  <a:srgbClr val="212529"/>
                </a:solidFill>
                <a:effectLst/>
                <a:uLnTx/>
                <a:uFillTx/>
                <a:latin typeface="myriad-pro"/>
                <a:ea typeface="+mn-ea"/>
                <a:cs typeface="+mn-cs"/>
              </a:rPr>
              <a:t>¿CÓMO SE PUEDEN IDENTIFICAR LAS DISTINTAS FASES DEL SUEÑO?</a:t>
            </a:r>
            <a:br>
              <a:rPr kumimoji="0" lang="es-MX" sz="3100" b="1" i="0" u="none" strike="noStrike" kern="1200" cap="none" spc="0" normalizeH="0" baseline="0" noProof="0" dirty="0">
                <a:ln>
                  <a:noFill/>
                </a:ln>
                <a:solidFill>
                  <a:srgbClr val="212529"/>
                </a:solidFill>
                <a:effectLst/>
                <a:uLnTx/>
                <a:uFillTx/>
                <a:latin typeface="myriad-pro"/>
                <a:ea typeface="+mn-ea"/>
                <a:cs typeface="+mn-cs"/>
              </a:rPr>
            </a:br>
            <a:endParaRPr lang="es-MX" sz="3100" dirty="0"/>
          </a:p>
        </p:txBody>
      </p:sp>
      <p:sp>
        <p:nvSpPr>
          <p:cNvPr id="3" name="Marcador de contenido 2">
            <a:extLst>
              <a:ext uri="{FF2B5EF4-FFF2-40B4-BE49-F238E27FC236}">
                <a16:creationId xmlns:a16="http://schemas.microsoft.com/office/drawing/2014/main" id="{692020F1-505E-9036-CFB0-E448B780FF9C}"/>
              </a:ext>
            </a:extLst>
          </p:cNvPr>
          <p:cNvSpPr>
            <a:spLocks noGrp="1"/>
          </p:cNvSpPr>
          <p:nvPr>
            <p:ph idx="1"/>
          </p:nvPr>
        </p:nvSpPr>
        <p:spPr>
          <a:xfrm>
            <a:off x="838200" y="930166"/>
            <a:ext cx="10515600" cy="5246797"/>
          </a:xfrm>
        </p:spPr>
        <p:txBody>
          <a:bodyPr>
            <a:normAutofit fontScale="85000" lnSpcReduction="20000"/>
          </a:bodyPr>
          <a:lstStyle/>
          <a:p>
            <a:pPr algn="l">
              <a:buNone/>
            </a:pPr>
            <a:r>
              <a:rPr lang="es-MX" b="0" i="0" dirty="0">
                <a:solidFill>
                  <a:srgbClr val="333333"/>
                </a:solidFill>
                <a:effectLst/>
                <a:latin typeface="myriad-pro"/>
              </a:rPr>
              <a:t>Para estudiar el comportamiento del cuerpo mientras dormimos, en los centros de estudio del sueño se utiliza un tipo de examen conocido como: polisomnografía.</a:t>
            </a:r>
          </a:p>
          <a:p>
            <a:pPr algn="l">
              <a:buNone/>
            </a:pPr>
            <a:r>
              <a:rPr lang="es-MX" b="0" i="0" dirty="0">
                <a:solidFill>
                  <a:srgbClr val="333333"/>
                </a:solidFill>
                <a:effectLst/>
                <a:latin typeface="myriad-pro"/>
              </a:rPr>
              <a:t>Este estudio tiene en cuenta toda una serie de factores como los cambios en la actividad ocular, la actividad cerebral, el ritmo cardíaco, el ritmo en la respiración así como la actividad muscular y los niveles de oxígeno en sangre, para determinar la etapa o fase del sueño en la que nos encontramos.</a:t>
            </a:r>
          </a:p>
          <a:p>
            <a:pPr algn="l">
              <a:buNone/>
            </a:pPr>
            <a:r>
              <a:rPr lang="es-MX" b="0" i="0" dirty="0">
                <a:solidFill>
                  <a:srgbClr val="333333"/>
                </a:solidFill>
                <a:effectLst/>
                <a:latin typeface="myriad-pro"/>
              </a:rPr>
              <a:t>Tras muchos años de estudio, se ha llegado a la conclusión de que un adulto sano que duerme de media unas 8 horas durante una noche, pasa aproximadamente por 5 ciclos de sueño diferentes, identificándose en cada uno de estos ciclos 4 fases diferentes; 3 de ellas de sueño No-Rem, que serían la N1, N2 y N3 y tan sólo una de sueño REM.</a:t>
            </a:r>
          </a:p>
          <a:p>
            <a:pPr algn="l">
              <a:buNone/>
            </a:pPr>
            <a:r>
              <a:rPr lang="es-MX" b="0" i="0" dirty="0">
                <a:solidFill>
                  <a:srgbClr val="333333"/>
                </a:solidFill>
                <a:effectLst/>
                <a:latin typeface="myriad-pro"/>
              </a:rPr>
              <a:t>Tal y como cuenta el experto en descanso y profesor de la Universidad de Berkeley (California), </a:t>
            </a:r>
            <a:r>
              <a:rPr lang="es-MX" b="1" i="0" u="sng" dirty="0">
                <a:solidFill>
                  <a:srgbClr val="FECC00"/>
                </a:solidFill>
                <a:effectLst/>
                <a:latin typeface="myriad-pro"/>
                <a:hlinkClick r:id="rId2"/>
              </a:rPr>
              <a:t>Mathew Walker</a:t>
            </a:r>
            <a:r>
              <a:rPr lang="es-MX" b="0" i="0" dirty="0">
                <a:solidFill>
                  <a:srgbClr val="333333"/>
                </a:solidFill>
                <a:effectLst/>
                <a:latin typeface="myriad-pro"/>
              </a:rPr>
              <a:t> en su libro ¿Por qué dormimos?, hasta el año 2007, se creía que existían 5 etapas de sueño, pero a partir de ese año, algunos científicos del sueño como el profesor </a:t>
            </a:r>
            <a:r>
              <a:rPr lang="es-MX" b="1" i="0" u="sng" dirty="0">
                <a:solidFill>
                  <a:srgbClr val="FECC00"/>
                </a:solidFill>
                <a:effectLst/>
                <a:latin typeface="myriad-pro"/>
                <a:hlinkClick r:id="rId3"/>
              </a:rPr>
              <a:t>Dr. Stuart </a:t>
            </a:r>
            <a:r>
              <a:rPr lang="es-MX" b="1" i="0" u="sng" dirty="0" err="1">
                <a:solidFill>
                  <a:srgbClr val="FECC00"/>
                </a:solidFill>
                <a:effectLst/>
                <a:latin typeface="myriad-pro"/>
                <a:hlinkClick r:id="rId3"/>
              </a:rPr>
              <a:t>Quan</a:t>
            </a:r>
            <a:r>
              <a:rPr lang="es-MX" b="0" i="0" dirty="0">
                <a:solidFill>
                  <a:srgbClr val="333333"/>
                </a:solidFill>
                <a:effectLst/>
                <a:latin typeface="myriad-pro"/>
              </a:rPr>
              <a:t> llegaron a la conclusión de que no había diferencias significativas entre las fases No REM 3 y No REM 4, por lo que decidieron unificar ambas en la actual fase N3.</a:t>
            </a:r>
          </a:p>
          <a:p>
            <a:endParaRPr lang="es-MX" dirty="0"/>
          </a:p>
        </p:txBody>
      </p:sp>
    </p:spTree>
    <p:extLst>
      <p:ext uri="{BB962C8B-B14F-4D97-AF65-F5344CB8AC3E}">
        <p14:creationId xmlns:p14="http://schemas.microsoft.com/office/powerpoint/2010/main" val="351230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AD92E3-6F6C-0804-82BB-6A95094724BB}"/>
              </a:ext>
            </a:extLst>
          </p:cNvPr>
          <p:cNvSpPr>
            <a:spLocks noGrp="1"/>
          </p:cNvSpPr>
          <p:nvPr>
            <p:ph type="title"/>
          </p:nvPr>
        </p:nvSpPr>
        <p:spPr/>
        <p:txBody>
          <a:bodyPr>
            <a:normAutofit fontScale="90000"/>
          </a:bodyPr>
          <a:lstStyle/>
          <a:p>
            <a:pPr marL="228600" marR="0" lvl="0" indent="-228600" defTabSz="914400" rtl="0" eaLnBrk="1" fontAlgn="auto" latinLnBrk="0" hangingPunct="1">
              <a:lnSpc>
                <a:spcPts val="2700"/>
              </a:lnSpc>
              <a:spcBef>
                <a:spcPts val="3000"/>
              </a:spcBef>
              <a:spcAft>
                <a:spcPts val="1200"/>
              </a:spcAft>
              <a:tabLst/>
              <a:defRPr/>
            </a:pPr>
            <a:br>
              <a:rPr lang="es-MX" b="1" dirty="0">
                <a:solidFill>
                  <a:srgbClr val="3A3648"/>
                </a:solidFill>
                <a:latin typeface="Arial Rounded MT Bold" panose="020F0704030504030204" pitchFamily="34" charset="0"/>
                <a:ea typeface="+mn-ea"/>
                <a:cs typeface="+mn-cs"/>
              </a:rPr>
            </a:br>
            <a:br>
              <a:rPr lang="es-MX" b="1" dirty="0">
                <a:solidFill>
                  <a:srgbClr val="3A3648"/>
                </a:solidFill>
                <a:latin typeface="Arial Rounded MT Bold" panose="020F0704030504030204" pitchFamily="34" charset="0"/>
                <a:ea typeface="+mn-ea"/>
                <a:cs typeface="+mn-cs"/>
              </a:rPr>
            </a:br>
            <a:r>
              <a:rPr lang="es-MX" b="1" dirty="0">
                <a:solidFill>
                  <a:srgbClr val="3A3648"/>
                </a:solidFill>
                <a:latin typeface="Arial Rounded MT Bold" panose="020F0704030504030204" pitchFamily="34" charset="0"/>
                <a:ea typeface="+mn-ea"/>
                <a:cs typeface="+mn-cs"/>
              </a:rPr>
              <a:t>A que le llamamos </a:t>
            </a:r>
            <a:r>
              <a:rPr kumimoji="0" lang="es-MX" b="1" i="0" u="none" strike="noStrike" kern="1200" cap="none" spc="0" normalizeH="0" baseline="0" noProof="0" dirty="0">
                <a:ln>
                  <a:noFill/>
                </a:ln>
                <a:solidFill>
                  <a:srgbClr val="3A3648"/>
                </a:solidFill>
                <a:effectLst/>
                <a:uLnTx/>
                <a:uFillTx/>
                <a:latin typeface="Arial Rounded MT Bold" panose="020F0704030504030204" pitchFamily="34" charset="0"/>
                <a:ea typeface="+mn-ea"/>
                <a:cs typeface="+mn-cs"/>
              </a:rPr>
              <a:t>tipos de ondas</a:t>
            </a:r>
            <a:br>
              <a:rPr kumimoji="0" lang="es-MX" b="1" i="0" u="none" strike="noStrike" kern="1200" cap="none" spc="0" normalizeH="0" baseline="0" noProof="0" dirty="0">
                <a:ln>
                  <a:noFill/>
                </a:ln>
                <a:solidFill>
                  <a:srgbClr val="3A3648"/>
                </a:solidFill>
                <a:effectLst/>
                <a:uLnTx/>
                <a:uFillTx/>
                <a:latin typeface="Arial Rounded MT Bold" panose="020F0704030504030204" pitchFamily="34" charset="0"/>
                <a:ea typeface="+mn-ea"/>
                <a:cs typeface="+mn-cs"/>
              </a:rPr>
            </a:br>
            <a:br>
              <a:rPr kumimoji="0" lang="es-MX" b="1" i="0" u="none" strike="noStrike" kern="1200" cap="none" spc="0" normalizeH="0" baseline="0" noProof="0" dirty="0">
                <a:ln>
                  <a:noFill/>
                </a:ln>
                <a:solidFill>
                  <a:srgbClr val="3A3648"/>
                </a:solidFill>
                <a:effectLst/>
                <a:uLnTx/>
                <a:uFillTx/>
                <a:latin typeface="Arial Rounded MT Bold" panose="020F0704030504030204" pitchFamily="34" charset="0"/>
                <a:ea typeface="+mn-ea"/>
                <a:cs typeface="+mn-cs"/>
              </a:rPr>
            </a:br>
            <a:r>
              <a:rPr kumimoji="0" lang="es-MX" b="1" i="0" u="none" strike="noStrike" kern="1200" cap="none" spc="0" normalizeH="0" baseline="0" noProof="0" dirty="0">
                <a:ln>
                  <a:noFill/>
                </a:ln>
                <a:solidFill>
                  <a:srgbClr val="3A3648"/>
                </a:solidFill>
                <a:effectLst/>
                <a:uLnTx/>
                <a:uFillTx/>
                <a:latin typeface="Arial Rounded MT Bold" panose="020F0704030504030204" pitchFamily="34" charset="0"/>
                <a:ea typeface="+mn-ea"/>
                <a:cs typeface="+mn-cs"/>
              </a:rPr>
              <a:t> cerebrales?</a:t>
            </a:r>
            <a:br>
              <a:rPr kumimoji="0" lang="es-MX" sz="2800" b="1" i="0" u="none" strike="noStrike" kern="1200" cap="none" spc="0" normalizeH="0" baseline="0" noProof="0" dirty="0">
                <a:ln>
                  <a:noFill/>
                </a:ln>
                <a:solidFill>
                  <a:srgbClr val="3A3648"/>
                </a:solidFill>
                <a:effectLst/>
                <a:uLnTx/>
                <a:uFillTx/>
                <a:latin typeface="Source Sans 3"/>
                <a:ea typeface="+mn-ea"/>
                <a:cs typeface="+mn-cs"/>
              </a:rPr>
            </a:br>
            <a:endParaRPr lang="es-MX" dirty="0"/>
          </a:p>
        </p:txBody>
      </p:sp>
      <p:sp>
        <p:nvSpPr>
          <p:cNvPr id="3" name="Marcador de contenido 2">
            <a:extLst>
              <a:ext uri="{FF2B5EF4-FFF2-40B4-BE49-F238E27FC236}">
                <a16:creationId xmlns:a16="http://schemas.microsoft.com/office/drawing/2014/main" id="{FCC77B5B-3154-5ACE-A3E0-E92C633A619D}"/>
              </a:ext>
            </a:extLst>
          </p:cNvPr>
          <p:cNvSpPr>
            <a:spLocks noGrp="1"/>
          </p:cNvSpPr>
          <p:nvPr>
            <p:ph idx="1"/>
          </p:nvPr>
        </p:nvSpPr>
        <p:spPr/>
        <p:txBody>
          <a:bodyPr/>
          <a:lstStyle/>
          <a:p>
            <a:pPr algn="l">
              <a:lnSpc>
                <a:spcPts val="2250"/>
              </a:lnSpc>
              <a:spcBef>
                <a:spcPts val="600"/>
              </a:spcBef>
              <a:spcAft>
                <a:spcPts val="600"/>
              </a:spcAft>
              <a:buNone/>
            </a:pPr>
            <a:endParaRPr lang="es-MX" b="1" i="0" dirty="0">
              <a:solidFill>
                <a:srgbClr val="524D66"/>
              </a:solidFill>
              <a:effectLst/>
              <a:latin typeface="Source Sans 3"/>
            </a:endParaRPr>
          </a:p>
          <a:p>
            <a:pPr algn="l">
              <a:lnSpc>
                <a:spcPts val="2250"/>
              </a:lnSpc>
              <a:spcBef>
                <a:spcPts val="600"/>
              </a:spcBef>
              <a:spcAft>
                <a:spcPts val="600"/>
              </a:spcAft>
              <a:buNone/>
            </a:pPr>
            <a:r>
              <a:rPr lang="es-MX" i="0" dirty="0">
                <a:solidFill>
                  <a:srgbClr val="524D66"/>
                </a:solidFill>
                <a:effectLst/>
                <a:latin typeface="Source Sans 3"/>
              </a:rPr>
              <a:t>Es la frecuencia constituida por la actividad de varias neuronas y son patrones de activación en el cerebro, esto se puede medir mediante la encefalografía, que es </a:t>
            </a:r>
            <a:r>
              <a:rPr lang="es-MX" i="0" u="none" strike="noStrike" dirty="0">
                <a:solidFill>
                  <a:srgbClr val="4929BC"/>
                </a:solidFill>
                <a:effectLst/>
                <a:latin typeface="Source Sans 3"/>
                <a:hlinkClick r:id="rId2"/>
              </a:rPr>
              <a:t>una de las tecnologías</a:t>
            </a:r>
            <a:r>
              <a:rPr lang="es-MX" i="0" dirty="0">
                <a:solidFill>
                  <a:srgbClr val="524D66"/>
                </a:solidFill>
                <a:effectLst/>
                <a:latin typeface="Source Sans 3"/>
              </a:rPr>
              <a:t> más utilizadas en la investigación sobre el sistema nervioso.</a:t>
            </a:r>
          </a:p>
          <a:p>
            <a:pPr algn="l">
              <a:lnSpc>
                <a:spcPts val="2250"/>
              </a:lnSpc>
              <a:spcBef>
                <a:spcPts val="600"/>
              </a:spcBef>
              <a:spcAft>
                <a:spcPts val="600"/>
              </a:spcAft>
              <a:buNone/>
            </a:pPr>
            <a:endParaRPr lang="es-MX" dirty="0">
              <a:solidFill>
                <a:srgbClr val="524D66"/>
              </a:solidFill>
              <a:latin typeface="Source Sans 3"/>
            </a:endParaRPr>
          </a:p>
          <a:p>
            <a:pPr algn="l">
              <a:lnSpc>
                <a:spcPts val="2250"/>
              </a:lnSpc>
              <a:spcBef>
                <a:spcPts val="600"/>
              </a:spcBef>
              <a:spcAft>
                <a:spcPts val="600"/>
              </a:spcAft>
              <a:buNone/>
            </a:pPr>
            <a:r>
              <a:rPr lang="es-MX" dirty="0">
                <a:solidFill>
                  <a:srgbClr val="524D66"/>
                </a:solidFill>
                <a:latin typeface="Source Sans 3"/>
              </a:rPr>
              <a:t>L</a:t>
            </a:r>
            <a:r>
              <a:rPr lang="es-MX" i="0" dirty="0">
                <a:solidFill>
                  <a:srgbClr val="524D66"/>
                </a:solidFill>
                <a:effectLst/>
                <a:latin typeface="Source Sans 3"/>
              </a:rPr>
              <a:t>as ondas cerebrales pueden ser clasificadas en diferentes tipos según su frecuencia, es decir, el tiempo que pasa entre los momentos en los que muchas neuronas disparan señales eléctricas a la vez.</a:t>
            </a:r>
          </a:p>
          <a:p>
            <a:pPr algn="l">
              <a:lnSpc>
                <a:spcPts val="2250"/>
              </a:lnSpc>
              <a:spcBef>
                <a:spcPts val="600"/>
              </a:spcBef>
              <a:spcAft>
                <a:spcPts val="600"/>
              </a:spcAft>
              <a:buNone/>
            </a:pPr>
            <a:r>
              <a:rPr lang="es-MX" i="0" dirty="0">
                <a:solidFill>
                  <a:srgbClr val="524D66"/>
                </a:solidFill>
                <a:effectLst/>
                <a:latin typeface="Source Sans 3"/>
              </a:rPr>
              <a:t>Estos tipos de ondas cerebrales reciben en nombre de ondas Delta, ondas Theta, ondas Alfa, ondas Beta y ondas Gamma.</a:t>
            </a:r>
          </a:p>
          <a:p>
            <a:pPr algn="l">
              <a:lnSpc>
                <a:spcPts val="2250"/>
              </a:lnSpc>
              <a:spcBef>
                <a:spcPts val="600"/>
              </a:spcBef>
              <a:spcAft>
                <a:spcPts val="600"/>
              </a:spcAft>
              <a:buNone/>
            </a:pPr>
            <a:endParaRPr lang="es-MX" i="0" dirty="0">
              <a:solidFill>
                <a:srgbClr val="524D66"/>
              </a:solidFill>
              <a:effectLst/>
              <a:latin typeface="Source Sans 3"/>
            </a:endParaRPr>
          </a:p>
          <a:p>
            <a:endParaRPr lang="es-MX" dirty="0"/>
          </a:p>
        </p:txBody>
      </p:sp>
    </p:spTree>
    <p:extLst>
      <p:ext uri="{BB962C8B-B14F-4D97-AF65-F5344CB8AC3E}">
        <p14:creationId xmlns:p14="http://schemas.microsoft.com/office/powerpoint/2010/main" val="911119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CCAAB3-DD83-31EC-E63B-EE51DC5CFB84}"/>
              </a:ext>
            </a:extLst>
          </p:cNvPr>
          <p:cNvSpPr>
            <a:spLocks noGrp="1"/>
          </p:cNvSpPr>
          <p:nvPr>
            <p:ph type="title"/>
          </p:nvPr>
        </p:nvSpPr>
        <p:spPr>
          <a:xfrm>
            <a:off x="838200" y="365126"/>
            <a:ext cx="10515600" cy="315912"/>
          </a:xfrm>
        </p:spPr>
        <p:txBody>
          <a:bodyPr>
            <a:normAutofit fontScale="90000"/>
          </a:bodyPr>
          <a:lstStyle/>
          <a:p>
            <a:endParaRPr lang="es-MX" dirty="0"/>
          </a:p>
        </p:txBody>
      </p:sp>
      <p:sp>
        <p:nvSpPr>
          <p:cNvPr id="3" name="Marcador de contenido 2">
            <a:extLst>
              <a:ext uri="{FF2B5EF4-FFF2-40B4-BE49-F238E27FC236}">
                <a16:creationId xmlns:a16="http://schemas.microsoft.com/office/drawing/2014/main" id="{D3CA2196-168D-7948-333B-306AC47BB561}"/>
              </a:ext>
            </a:extLst>
          </p:cNvPr>
          <p:cNvSpPr>
            <a:spLocks noGrp="1"/>
          </p:cNvSpPr>
          <p:nvPr>
            <p:ph idx="1"/>
          </p:nvPr>
        </p:nvSpPr>
        <p:spPr>
          <a:xfrm>
            <a:off x="838200" y="840658"/>
            <a:ext cx="10515600" cy="5336305"/>
          </a:xfrm>
        </p:spPr>
        <p:txBody>
          <a:bodyPr>
            <a:normAutofit fontScale="77500" lnSpcReduction="20000"/>
          </a:bodyPr>
          <a:lstStyle/>
          <a:p>
            <a:pPr algn="l">
              <a:lnSpc>
                <a:spcPts val="2100"/>
              </a:lnSpc>
              <a:spcBef>
                <a:spcPts val="1800"/>
              </a:spcBef>
              <a:spcAft>
                <a:spcPts val="1200"/>
              </a:spcAft>
              <a:buNone/>
            </a:pPr>
            <a:r>
              <a:rPr lang="es-MX" b="1" i="0" dirty="0">
                <a:solidFill>
                  <a:srgbClr val="524D66"/>
                </a:solidFill>
                <a:effectLst/>
                <a:latin typeface="Source Sans 3"/>
              </a:rPr>
              <a:t>1. Ondas Delta (1 a 3 Hz)</a:t>
            </a:r>
          </a:p>
          <a:p>
            <a:pPr algn="l">
              <a:lnSpc>
                <a:spcPts val="2250"/>
              </a:lnSpc>
              <a:spcBef>
                <a:spcPts val="600"/>
              </a:spcBef>
              <a:spcAft>
                <a:spcPts val="600"/>
              </a:spcAft>
              <a:buNone/>
            </a:pPr>
            <a:r>
              <a:rPr lang="es-MX" b="0" i="0" dirty="0">
                <a:solidFill>
                  <a:srgbClr val="524D66"/>
                </a:solidFill>
                <a:effectLst/>
                <a:latin typeface="Source Sans 3"/>
              </a:rPr>
              <a:t>Las ondas Delta </a:t>
            </a:r>
            <a:r>
              <a:rPr lang="es-MX" b="1" i="0" dirty="0">
                <a:solidFill>
                  <a:srgbClr val="524D66"/>
                </a:solidFill>
                <a:effectLst/>
                <a:latin typeface="Source Sans 3"/>
              </a:rPr>
              <a:t>son las que tienen mayor amplitud de onda</a:t>
            </a:r>
            <a:r>
              <a:rPr lang="es-MX" b="0" i="0" dirty="0">
                <a:solidFill>
                  <a:srgbClr val="524D66"/>
                </a:solidFill>
                <a:effectLst/>
                <a:latin typeface="Source Sans 3"/>
              </a:rPr>
              <a:t>, es decir, que su frecuencia es muy baja. Son características de la fase de sueño profundo, que es aquella en la que raramente soñamos. Sin embargo, que representen los patrones de activación del esta fase de sueño profundo no significa que el cerebro esté relativamente apagado. Si bien se encuentra en estado de descanso, no deja de estar activado, eso sí, ocupado con procesos que no dependen de que se esté en un estado de consciencia.</a:t>
            </a:r>
          </a:p>
          <a:p>
            <a:pPr algn="l">
              <a:lnSpc>
                <a:spcPts val="2100"/>
              </a:lnSpc>
              <a:spcBef>
                <a:spcPts val="1800"/>
              </a:spcBef>
              <a:spcAft>
                <a:spcPts val="1200"/>
              </a:spcAft>
              <a:buNone/>
            </a:pPr>
            <a:r>
              <a:rPr lang="es-MX" b="1" i="0" dirty="0">
                <a:solidFill>
                  <a:srgbClr val="524D66"/>
                </a:solidFill>
                <a:effectLst/>
                <a:latin typeface="Source Sans 3"/>
              </a:rPr>
              <a:t>2. Ondas Theta (3,5 a 7,5 Hz)</a:t>
            </a:r>
          </a:p>
          <a:p>
            <a:pPr algn="l">
              <a:lnSpc>
                <a:spcPts val="2250"/>
              </a:lnSpc>
              <a:spcBef>
                <a:spcPts val="600"/>
              </a:spcBef>
              <a:spcAft>
                <a:spcPts val="600"/>
              </a:spcAft>
              <a:buNone/>
            </a:pPr>
            <a:r>
              <a:rPr lang="es-MX" b="0" i="0" dirty="0">
                <a:solidFill>
                  <a:srgbClr val="524D66"/>
                </a:solidFill>
                <a:effectLst/>
                <a:latin typeface="Source Sans 3"/>
              </a:rPr>
              <a:t>Después de las ondas Delta, las Theta son las que presentan una mayor amplitud de onda. </a:t>
            </a:r>
            <a:r>
              <a:rPr lang="es-MX" b="1" i="0" dirty="0">
                <a:solidFill>
                  <a:srgbClr val="524D66"/>
                </a:solidFill>
                <a:effectLst/>
                <a:latin typeface="Source Sans 3"/>
              </a:rPr>
              <a:t>Estás asociadas a los estados de calma profunda</a:t>
            </a:r>
            <a:r>
              <a:rPr lang="es-MX" b="0" i="0" dirty="0">
                <a:solidFill>
                  <a:srgbClr val="524D66"/>
                </a:solidFill>
                <a:effectLst/>
                <a:latin typeface="Source Sans 3"/>
              </a:rPr>
              <a:t>, relajación e inmersión en los recuerdos y las fantasías, y también con la etapa de sueño REM, que es aquella en la que soñamos. Por consiguiente, cuando aparecen estas ondas se estima que sí hay consciencia o que es muy probable que la haya, si bien es una consciencia desconectada de lo que ocurre a nuestro alrededor y centrada en experiencias imaginarias.</a:t>
            </a:r>
          </a:p>
          <a:p>
            <a:endParaRPr lang="es-MX" dirty="0"/>
          </a:p>
        </p:txBody>
      </p:sp>
    </p:spTree>
    <p:extLst>
      <p:ext uri="{BB962C8B-B14F-4D97-AF65-F5344CB8AC3E}">
        <p14:creationId xmlns:p14="http://schemas.microsoft.com/office/powerpoint/2010/main" val="1921199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68B2EE-2768-5C91-3C65-EE61A4C554FB}"/>
              </a:ext>
            </a:extLst>
          </p:cNvPr>
          <p:cNvSpPr>
            <a:spLocks noGrp="1"/>
          </p:cNvSpPr>
          <p:nvPr>
            <p:ph type="title"/>
          </p:nvPr>
        </p:nvSpPr>
        <p:spPr>
          <a:xfrm>
            <a:off x="838200" y="365126"/>
            <a:ext cx="10515600" cy="315912"/>
          </a:xfrm>
        </p:spPr>
        <p:txBody>
          <a:bodyPr>
            <a:normAutofit fontScale="90000"/>
          </a:bodyPr>
          <a:lstStyle/>
          <a:p>
            <a:endParaRPr lang="es-MX" dirty="0"/>
          </a:p>
        </p:txBody>
      </p:sp>
      <p:sp>
        <p:nvSpPr>
          <p:cNvPr id="3" name="Marcador de contenido 2">
            <a:extLst>
              <a:ext uri="{FF2B5EF4-FFF2-40B4-BE49-F238E27FC236}">
                <a16:creationId xmlns:a16="http://schemas.microsoft.com/office/drawing/2014/main" id="{877ED83F-684D-2B7F-CC1E-1F10226484E6}"/>
              </a:ext>
            </a:extLst>
          </p:cNvPr>
          <p:cNvSpPr>
            <a:spLocks noGrp="1"/>
          </p:cNvSpPr>
          <p:nvPr>
            <p:ph idx="1"/>
          </p:nvPr>
        </p:nvSpPr>
        <p:spPr>
          <a:xfrm>
            <a:off x="838200" y="796412"/>
            <a:ext cx="10515600" cy="5696461"/>
          </a:xfrm>
        </p:spPr>
        <p:txBody>
          <a:bodyPr>
            <a:normAutofit fontScale="92500"/>
          </a:bodyPr>
          <a:lstStyle/>
          <a:p>
            <a:pPr algn="l">
              <a:lnSpc>
                <a:spcPts val="2100"/>
              </a:lnSpc>
              <a:spcBef>
                <a:spcPts val="1800"/>
              </a:spcBef>
              <a:spcAft>
                <a:spcPts val="1200"/>
              </a:spcAft>
              <a:buNone/>
            </a:pPr>
            <a:r>
              <a:rPr lang="es-MX" b="1" i="0" dirty="0">
                <a:solidFill>
                  <a:srgbClr val="524D66"/>
                </a:solidFill>
                <a:effectLst/>
                <a:latin typeface="Source Sans 3"/>
              </a:rPr>
              <a:t>3. Ondas Alfa (8 a 13 Hz)</a:t>
            </a:r>
          </a:p>
          <a:p>
            <a:pPr algn="l">
              <a:lnSpc>
                <a:spcPts val="2250"/>
              </a:lnSpc>
              <a:spcBef>
                <a:spcPts val="600"/>
              </a:spcBef>
              <a:spcAft>
                <a:spcPts val="600"/>
              </a:spcAft>
              <a:buNone/>
            </a:pPr>
            <a:r>
              <a:rPr lang="es-MX" b="0" i="0" dirty="0">
                <a:solidFill>
                  <a:srgbClr val="524D66"/>
                </a:solidFill>
                <a:effectLst/>
                <a:latin typeface="Source Sans 3"/>
              </a:rPr>
              <a:t>Las Alfa son un tipo de onda cerebral que presenta más frecuencia que las theta, aunque sigue estando relacionada con los estados de relajación. Por ejemplo, </a:t>
            </a:r>
            <a:r>
              <a:rPr lang="es-MX" b="1" i="0" dirty="0">
                <a:solidFill>
                  <a:srgbClr val="524D66"/>
                </a:solidFill>
                <a:effectLst/>
                <a:latin typeface="Source Sans 3"/>
              </a:rPr>
              <a:t>pueden aparecer durante los paseos por un parque, al tumbarse en una playa o mirando la televisión</a:t>
            </a:r>
            <a:r>
              <a:rPr lang="es-MX" b="0" i="0" dirty="0">
                <a:solidFill>
                  <a:srgbClr val="524D66"/>
                </a:solidFill>
                <a:effectLst/>
                <a:latin typeface="Source Sans 3"/>
              </a:rPr>
              <a:t>. Así pues, no son propias del estado de sueño, pero sí de calma profunda, un paso intermedio.</a:t>
            </a:r>
          </a:p>
          <a:p>
            <a:pPr algn="l">
              <a:lnSpc>
                <a:spcPts val="2100"/>
              </a:lnSpc>
              <a:spcBef>
                <a:spcPts val="1800"/>
              </a:spcBef>
              <a:spcAft>
                <a:spcPts val="1200"/>
              </a:spcAft>
              <a:buNone/>
            </a:pPr>
            <a:r>
              <a:rPr lang="es-MX" b="1" i="0" dirty="0">
                <a:solidFill>
                  <a:srgbClr val="524D66"/>
                </a:solidFill>
                <a:effectLst/>
                <a:latin typeface="Source Sans 3"/>
              </a:rPr>
              <a:t>4. Ondas Beta (12 a 33 Hz)</a:t>
            </a:r>
          </a:p>
          <a:p>
            <a:pPr algn="l">
              <a:lnSpc>
                <a:spcPts val="2250"/>
              </a:lnSpc>
              <a:spcBef>
                <a:spcPts val="600"/>
              </a:spcBef>
              <a:spcAft>
                <a:spcPts val="600"/>
              </a:spcAft>
              <a:buNone/>
            </a:pPr>
            <a:r>
              <a:rPr lang="es-MX" b="0" i="0" dirty="0">
                <a:solidFill>
                  <a:srgbClr val="524D66"/>
                </a:solidFill>
                <a:effectLst/>
                <a:latin typeface="Source Sans 3"/>
              </a:rPr>
              <a:t>En las ondas Beta la actividad neuronal es intensa. </a:t>
            </a:r>
            <a:r>
              <a:rPr lang="es-MX" b="1" i="0" dirty="0">
                <a:solidFill>
                  <a:srgbClr val="524D66"/>
                </a:solidFill>
                <a:effectLst/>
                <a:latin typeface="Source Sans 3"/>
              </a:rPr>
              <a:t>Están relacionadas con acciones que requieren permanecer en un cierto estado de alerta y de gestión ágil de la atención</a:t>
            </a:r>
            <a:r>
              <a:rPr lang="es-MX" b="0" i="0" dirty="0">
                <a:solidFill>
                  <a:srgbClr val="524D66"/>
                </a:solidFill>
                <a:effectLst/>
                <a:latin typeface="Source Sans 3"/>
              </a:rPr>
              <a:t>, como por ejemplo un discurso ante un público amplio, el proceso de responder a una pregunta de examen, etc.</a:t>
            </a:r>
          </a:p>
          <a:p>
            <a:pPr algn="l">
              <a:lnSpc>
                <a:spcPts val="2250"/>
              </a:lnSpc>
              <a:spcBef>
                <a:spcPts val="600"/>
              </a:spcBef>
              <a:spcAft>
                <a:spcPts val="600"/>
              </a:spcAft>
              <a:buNone/>
            </a:pPr>
            <a:r>
              <a:rPr lang="es-MX" b="0" i="0" dirty="0">
                <a:solidFill>
                  <a:srgbClr val="524D66"/>
                </a:solidFill>
                <a:effectLst/>
                <a:latin typeface="Source Sans 3"/>
              </a:rPr>
              <a:t>Así pues, este tipo de ondas cerebrales está vinculado a un manejo ágil del foco de la atención, dependiendo de los objetivos, y con la preocupación por lo que ocurre en el presente, normalmente a nuestro alrededor, ya que hay que reaccionar rápidamente ante posibles imprevistos.</a:t>
            </a:r>
          </a:p>
          <a:p>
            <a:endParaRPr lang="es-MX" sz="6900" dirty="0"/>
          </a:p>
        </p:txBody>
      </p:sp>
    </p:spTree>
    <p:extLst>
      <p:ext uri="{BB962C8B-B14F-4D97-AF65-F5344CB8AC3E}">
        <p14:creationId xmlns:p14="http://schemas.microsoft.com/office/powerpoint/2010/main" val="1190443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9C613D-A27A-1775-67DB-B2711562575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402D7FE1-F7DB-68F2-96D8-7E5AAE3EC886}"/>
              </a:ext>
            </a:extLst>
          </p:cNvPr>
          <p:cNvSpPr>
            <a:spLocks noGrp="1"/>
          </p:cNvSpPr>
          <p:nvPr>
            <p:ph idx="1"/>
          </p:nvPr>
        </p:nvSpPr>
        <p:spPr/>
        <p:txBody>
          <a:bodyPr/>
          <a:lstStyle/>
          <a:p>
            <a:pPr algn="l">
              <a:lnSpc>
                <a:spcPts val="2100"/>
              </a:lnSpc>
              <a:spcBef>
                <a:spcPts val="1800"/>
              </a:spcBef>
              <a:spcAft>
                <a:spcPts val="1200"/>
              </a:spcAft>
              <a:buNone/>
            </a:pPr>
            <a:r>
              <a:rPr lang="es-MX" b="1" i="0" dirty="0">
                <a:solidFill>
                  <a:srgbClr val="524D66"/>
                </a:solidFill>
                <a:effectLst/>
                <a:latin typeface="Source Sans 3"/>
              </a:rPr>
              <a:t>5. Ondas Gamma (25 a 100 Hz)</a:t>
            </a:r>
          </a:p>
          <a:p>
            <a:pPr algn="l">
              <a:lnSpc>
                <a:spcPts val="2250"/>
              </a:lnSpc>
              <a:spcBef>
                <a:spcPts val="600"/>
              </a:spcBef>
              <a:spcAft>
                <a:spcPts val="600"/>
              </a:spcAft>
              <a:buNone/>
            </a:pPr>
            <a:r>
              <a:rPr lang="es-MX" b="0" i="0" dirty="0">
                <a:solidFill>
                  <a:srgbClr val="524D66"/>
                </a:solidFill>
                <a:effectLst/>
                <a:latin typeface="Source Sans 3"/>
              </a:rPr>
              <a:t>Estas son el tipo de ondas cerebrales con una mayor frecuencia y menor amplitud. </a:t>
            </a:r>
            <a:r>
              <a:rPr lang="es-MX" b="1" i="0" dirty="0">
                <a:solidFill>
                  <a:srgbClr val="524D66"/>
                </a:solidFill>
                <a:effectLst/>
                <a:latin typeface="Source Sans 3"/>
              </a:rPr>
              <a:t>Aparecen en estados de vigilia y se cree que su presencia está relacionada con la aparición de la consciencia</a:t>
            </a:r>
            <a:r>
              <a:rPr lang="es-MX" b="0" i="0" dirty="0">
                <a:solidFill>
                  <a:srgbClr val="524D66"/>
                </a:solidFill>
                <a:effectLst/>
                <a:latin typeface="Source Sans 3"/>
              </a:rPr>
              <a:t>, con la ampliación del foco atencional y con la gestión de la memoria.</a:t>
            </a:r>
          </a:p>
          <a:p>
            <a:endParaRPr lang="es-MX" dirty="0"/>
          </a:p>
        </p:txBody>
      </p:sp>
    </p:spTree>
    <p:extLst>
      <p:ext uri="{BB962C8B-B14F-4D97-AF65-F5344CB8AC3E}">
        <p14:creationId xmlns:p14="http://schemas.microsoft.com/office/powerpoint/2010/main" val="2388468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F35734-432F-5890-C02F-2BF705DC96C1}"/>
              </a:ext>
            </a:extLst>
          </p:cNvPr>
          <p:cNvSpPr>
            <a:spLocks noGrp="1"/>
          </p:cNvSpPr>
          <p:nvPr>
            <p:ph type="title"/>
          </p:nvPr>
        </p:nvSpPr>
        <p:spPr/>
        <p:txBody>
          <a:bodyPr>
            <a:normAutofit fontScale="90000"/>
          </a:bodyPr>
          <a:lstStyle/>
          <a:p>
            <a:r>
              <a:rPr lang="es-MX" dirty="0"/>
              <a:t>En consecuencia de lo anterior Mathew Walker recomienda la “Regla de las ocho horas”</a:t>
            </a:r>
          </a:p>
        </p:txBody>
      </p:sp>
      <p:sp>
        <p:nvSpPr>
          <p:cNvPr id="3" name="Marcador de contenido 2">
            <a:extLst>
              <a:ext uri="{FF2B5EF4-FFF2-40B4-BE49-F238E27FC236}">
                <a16:creationId xmlns:a16="http://schemas.microsoft.com/office/drawing/2014/main" id="{551ED0B8-CF08-FF54-12FB-09DB6BCF4B65}"/>
              </a:ext>
            </a:extLst>
          </p:cNvPr>
          <p:cNvSpPr>
            <a:spLocks noGrp="1"/>
          </p:cNvSpPr>
          <p:nvPr>
            <p:ph idx="1"/>
          </p:nvPr>
        </p:nvSpPr>
        <p:spPr/>
        <p:txBody>
          <a:bodyPr>
            <a:normAutofit lnSpcReduction="10000"/>
          </a:bodyPr>
          <a:lstStyle/>
          <a:p>
            <a:r>
              <a:rPr lang="es-MX" dirty="0"/>
              <a:t>Éste,  establece sobre los beneficios del cerebro al dormir: </a:t>
            </a:r>
          </a:p>
          <a:p>
            <a:r>
              <a:rPr lang="es-MX" dirty="0"/>
              <a:t>mejora la memoria, la capacidad de aprendizaje y la resolución de problemas. </a:t>
            </a:r>
          </a:p>
          <a:p>
            <a:r>
              <a:rPr lang="es-MX" dirty="0"/>
              <a:t>El sueño REM actúa como una "terapia nocturna" que ayuda a procesar eventos traumáticos. </a:t>
            </a:r>
          </a:p>
          <a:p>
            <a:r>
              <a:rPr lang="es-MX" dirty="0"/>
              <a:t>Esta </a:t>
            </a:r>
            <a:r>
              <a:rPr kumimoji="0" lang="es-MX" sz="2800" b="0" i="0" u="none" strike="noStrike" kern="1200" cap="none" spc="0" normalizeH="0" baseline="0" noProof="0" dirty="0">
                <a:ln>
                  <a:noFill/>
                </a:ln>
                <a:solidFill>
                  <a:prstClr val="black"/>
                </a:solidFill>
                <a:effectLst/>
                <a:uLnTx/>
                <a:uFillTx/>
                <a:latin typeface="Aptos" panose="02110004020202020204"/>
                <a:ea typeface="+mn-ea"/>
                <a:cs typeface="+mn-cs"/>
              </a:rPr>
              <a:t>la frase se escucha cuando </a:t>
            </a:r>
            <a:r>
              <a:rPr lang="es-MX" dirty="0"/>
              <a:t>hay algo que debes solucionar pero no estas seguro/a de hacerlo en el momento y vas a dormir y después de eso  sientes que la solución es mas sencilla de lo que el día anterior pensabas por eso te dicen:</a:t>
            </a:r>
          </a:p>
          <a:p>
            <a:r>
              <a:rPr lang="es-MX" dirty="0">
                <a:highlight>
                  <a:srgbClr val="FFFF00"/>
                </a:highlight>
              </a:rPr>
              <a:t> ( </a:t>
            </a:r>
            <a:r>
              <a:rPr lang="es-MX" dirty="0" err="1">
                <a:highlight>
                  <a:srgbClr val="FFFF00"/>
                </a:highlight>
              </a:rPr>
              <a:t>consultalo</a:t>
            </a:r>
            <a:r>
              <a:rPr lang="es-MX" dirty="0">
                <a:highlight>
                  <a:srgbClr val="FFFF00"/>
                </a:highlight>
              </a:rPr>
              <a:t> con la almohada)</a:t>
            </a:r>
          </a:p>
          <a:p>
            <a:endParaRPr lang="es-MX" dirty="0">
              <a:highlight>
                <a:srgbClr val="FFFF00"/>
              </a:highlight>
            </a:endParaRPr>
          </a:p>
          <a:p>
            <a:endParaRPr lang="es-MX" dirty="0"/>
          </a:p>
        </p:txBody>
      </p:sp>
    </p:spTree>
    <p:extLst>
      <p:ext uri="{BB962C8B-B14F-4D97-AF65-F5344CB8AC3E}">
        <p14:creationId xmlns:p14="http://schemas.microsoft.com/office/powerpoint/2010/main" val="13591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EC9F15-0F8C-D409-86ED-F17DF59D4C74}"/>
              </a:ext>
            </a:extLst>
          </p:cNvPr>
          <p:cNvSpPr>
            <a:spLocks noGrp="1"/>
          </p:cNvSpPr>
          <p:nvPr>
            <p:ph type="title"/>
          </p:nvPr>
        </p:nvSpPr>
        <p:spPr>
          <a:xfrm>
            <a:off x="838200" y="365125"/>
            <a:ext cx="10515600" cy="628103"/>
          </a:xfrm>
        </p:spPr>
        <p:txBody>
          <a:bodyPr/>
          <a:lstStyle/>
          <a:p>
            <a:r>
              <a:rPr kumimoji="0" lang="es-MX" sz="2600" b="0" i="0" u="none" strike="noStrike" kern="1200" cap="none" spc="0" normalizeH="0" baseline="0" noProof="0" dirty="0">
                <a:ln>
                  <a:noFill/>
                </a:ln>
                <a:solidFill>
                  <a:prstClr val="black"/>
                </a:solidFill>
                <a:effectLst/>
                <a:uLnTx/>
                <a:uFillTx/>
                <a:latin typeface="Aptos" panose="02110004020202020204"/>
                <a:ea typeface="+mn-ea"/>
                <a:cs typeface="+mn-cs"/>
              </a:rPr>
              <a:t>CONSECUENCIAS DE LA PRIVACIÓN DEL SUEÑO</a:t>
            </a:r>
            <a:endParaRPr lang="es-MX" dirty="0"/>
          </a:p>
        </p:txBody>
      </p:sp>
      <p:sp>
        <p:nvSpPr>
          <p:cNvPr id="3" name="Marcador de contenido 2">
            <a:extLst>
              <a:ext uri="{FF2B5EF4-FFF2-40B4-BE49-F238E27FC236}">
                <a16:creationId xmlns:a16="http://schemas.microsoft.com/office/drawing/2014/main" id="{A59BB3E3-085A-A122-09BA-4BC05C87C7F0}"/>
              </a:ext>
            </a:extLst>
          </p:cNvPr>
          <p:cNvSpPr>
            <a:spLocks noGrp="1"/>
          </p:cNvSpPr>
          <p:nvPr>
            <p:ph idx="1"/>
          </p:nvPr>
        </p:nvSpPr>
        <p:spPr>
          <a:xfrm>
            <a:off x="838200" y="993228"/>
            <a:ext cx="10515600" cy="5183735"/>
          </a:xfrm>
        </p:spPr>
        <p:txBody>
          <a:bodyPr>
            <a:normAutofit/>
          </a:bodyPr>
          <a:lstStyle/>
          <a:p>
            <a:pPr marR="0" lvl="0" algn="l" defTabSz="914400" rtl="0" eaLnBrk="1" fontAlgn="auto" latinLnBrk="0" hangingPunct="1">
              <a:lnSpc>
                <a:spcPct val="90000"/>
              </a:lnSpc>
              <a:spcBef>
                <a:spcPts val="1000"/>
              </a:spcBef>
              <a:spcAft>
                <a:spcPts val="0"/>
              </a:spcAft>
              <a:buClrTx/>
              <a:buSzTx/>
              <a:tabLst/>
              <a:defRPr/>
            </a:pPr>
            <a:r>
              <a:rPr kumimoji="0" lang="es-MX" sz="2600" b="0" i="0" u="none" strike="noStrike" kern="1200" cap="none" spc="0" normalizeH="0" baseline="0" noProof="0" dirty="0">
                <a:ln>
                  <a:noFill/>
                </a:ln>
                <a:solidFill>
                  <a:prstClr val="black"/>
                </a:solidFill>
                <a:effectLst/>
                <a:uLnTx/>
                <a:uFillTx/>
                <a:latin typeface="Aptos" panose="02110004020202020204"/>
                <a:ea typeface="+mn-ea"/>
                <a:cs typeface="+mn-cs"/>
              </a:rPr>
              <a:t>Walker advierte que la falta de sueño es una "epidemia de salud pública" con efectos devastadores como: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MX" sz="2600" b="0" i="0" u="none" strike="noStrike" kern="1200" cap="none" spc="0" normalizeH="0" baseline="0" noProof="0" dirty="0">
                <a:ln>
                  <a:noFill/>
                </a:ln>
                <a:solidFill>
                  <a:prstClr val="black"/>
                </a:solidFill>
                <a:effectLst/>
                <a:uLnTx/>
                <a:uFillTx/>
                <a:latin typeface="Aptos" panose="02110004020202020204"/>
                <a:ea typeface="+mn-ea"/>
                <a:cs typeface="+mn-cs"/>
              </a:rPr>
              <a:t>Enfermedades crónicas: Se vincula directamente con un mayor riesgo de Alzheimer, cáncer, diabetes tipo 2 y enfermedades cardiovasculares.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MX" sz="2600" b="0" i="0" u="none" strike="noStrike" kern="1200" cap="none" spc="0" normalizeH="0" baseline="0" noProof="0" dirty="0">
                <a:ln>
                  <a:noFill/>
                </a:ln>
                <a:solidFill>
                  <a:prstClr val="black"/>
                </a:solidFill>
                <a:effectLst/>
                <a:uLnTx/>
                <a:uFillTx/>
                <a:latin typeface="Aptos" panose="02110004020202020204"/>
                <a:ea typeface="+mn-ea"/>
                <a:cs typeface="+mn-cs"/>
              </a:rPr>
              <a:t>Sistema inmunitario: Una sola noche de sueño reducido (4-5 horas) puede reducir drásticamente las células "natural </a:t>
            </a:r>
            <a:r>
              <a:rPr kumimoji="0" lang="es-MX" sz="2600" b="0" i="0" u="none" strike="noStrike" kern="1200" cap="none" spc="0" normalizeH="0" baseline="0" noProof="0" dirty="0" err="1">
                <a:ln>
                  <a:noFill/>
                </a:ln>
                <a:solidFill>
                  <a:prstClr val="black"/>
                </a:solidFill>
                <a:effectLst/>
                <a:uLnTx/>
                <a:uFillTx/>
                <a:latin typeface="Aptos" panose="02110004020202020204"/>
                <a:ea typeface="+mn-ea"/>
                <a:cs typeface="+mn-cs"/>
              </a:rPr>
              <a:t>killer</a:t>
            </a:r>
            <a:r>
              <a:rPr kumimoji="0" lang="es-MX" sz="2600" b="0" i="0" u="none" strike="noStrike" kern="1200" cap="none" spc="0" normalizeH="0" baseline="0" noProof="0" dirty="0">
                <a:ln>
                  <a:noFill/>
                </a:ln>
                <a:solidFill>
                  <a:prstClr val="black"/>
                </a:solidFill>
                <a:effectLst/>
                <a:uLnTx/>
                <a:uFillTx/>
                <a:latin typeface="Aptos" panose="02110004020202020204"/>
                <a:ea typeface="+mn-ea"/>
                <a:cs typeface="+mn-cs"/>
              </a:rPr>
              <a:t>" que combaten el cáncer.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MX" sz="2600" b="0" i="0" u="none" strike="noStrike" kern="1200" cap="none" spc="0" normalizeH="0" baseline="0" noProof="0" dirty="0">
                <a:ln>
                  <a:noFill/>
                </a:ln>
                <a:solidFill>
                  <a:prstClr val="black"/>
                </a:solidFill>
                <a:effectLst/>
                <a:uLnTx/>
                <a:uFillTx/>
                <a:latin typeface="Aptos" panose="02110004020202020204"/>
                <a:ea typeface="+mn-ea"/>
                <a:cs typeface="+mn-cs"/>
              </a:rPr>
              <a:t>Salud mental: Aumenta la impulsividad, la irracionalidad emocional y la ansiedad. </a:t>
            </a:r>
          </a:p>
          <a:p>
            <a:endParaRPr lang="es-MX" dirty="0"/>
          </a:p>
        </p:txBody>
      </p:sp>
    </p:spTree>
    <p:extLst>
      <p:ext uri="{BB962C8B-B14F-4D97-AF65-F5344CB8AC3E}">
        <p14:creationId xmlns:p14="http://schemas.microsoft.com/office/powerpoint/2010/main" val="4091174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F500AC-E044-00AC-99DF-CCFE31293A98}"/>
              </a:ext>
            </a:extLst>
          </p:cNvPr>
          <p:cNvSpPr>
            <a:spLocks noGrp="1"/>
          </p:cNvSpPr>
          <p:nvPr>
            <p:ph type="title"/>
          </p:nvPr>
        </p:nvSpPr>
        <p:spPr>
          <a:xfrm>
            <a:off x="838200" y="365125"/>
            <a:ext cx="10515600" cy="315911"/>
          </a:xfrm>
        </p:spPr>
        <p:txBody>
          <a:bodyPr>
            <a:normAutofit fontScale="90000"/>
          </a:bodyPr>
          <a:lstStyle/>
          <a:p>
            <a:pPr marL="228600" marR="0" lvl="0" indent="-228600" defTabSz="914400" rtl="0" eaLnBrk="1" fontAlgn="auto" latinLnBrk="0" hangingPunct="1">
              <a:lnSpc>
                <a:spcPct val="90000"/>
              </a:lnSpc>
              <a:spcBef>
                <a:spcPts val="1000"/>
              </a:spcBef>
              <a:spcAft>
                <a:spcPts val="0"/>
              </a:spcAft>
              <a:tabLst/>
              <a:defRPr/>
            </a:pPr>
            <a:r>
              <a:rPr kumimoji="0" lang="es-MX" sz="2400" b="0" i="0" u="none" strike="noStrike" kern="1200" cap="none" spc="0" normalizeH="0" baseline="0" noProof="0" dirty="0">
                <a:ln>
                  <a:noFill/>
                </a:ln>
                <a:solidFill>
                  <a:prstClr val="black"/>
                </a:solidFill>
                <a:effectLst/>
                <a:uLnTx/>
                <a:uFillTx/>
                <a:latin typeface="Aptos" panose="02110004020202020204"/>
                <a:ea typeface="+mn-ea"/>
                <a:cs typeface="+mn-cs"/>
              </a:rPr>
              <a:t>CONSEJOS PRÁCTICOS PARA MEJORAR EL SUEÑO</a:t>
            </a:r>
          </a:p>
        </p:txBody>
      </p:sp>
      <p:sp>
        <p:nvSpPr>
          <p:cNvPr id="3" name="Marcador de contenido 2">
            <a:extLst>
              <a:ext uri="{FF2B5EF4-FFF2-40B4-BE49-F238E27FC236}">
                <a16:creationId xmlns:a16="http://schemas.microsoft.com/office/drawing/2014/main" id="{2B2FC3DE-254B-E2E0-0544-319B2F5DBB7E}"/>
              </a:ext>
            </a:extLst>
          </p:cNvPr>
          <p:cNvSpPr>
            <a:spLocks noGrp="1"/>
          </p:cNvSpPr>
          <p:nvPr>
            <p:ph idx="1"/>
          </p:nvPr>
        </p:nvSpPr>
        <p:spPr>
          <a:xfrm>
            <a:off x="838200" y="835572"/>
            <a:ext cx="10515600" cy="5341391"/>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MX" sz="2400" b="0" i="0" u="none" strike="noStrike" kern="1200" cap="none" spc="0" normalizeH="0" baseline="0" noProof="0" dirty="0">
                <a:ln>
                  <a:noFill/>
                </a:ln>
                <a:solidFill>
                  <a:prstClr val="black"/>
                </a:solidFill>
                <a:effectLst/>
                <a:uLnTx/>
                <a:uFillTx/>
                <a:latin typeface="Aptos" panose="02110004020202020204"/>
                <a:ea typeface="+mn-ea"/>
                <a:cs typeface="+mn-cs"/>
              </a:rPr>
              <a:t>Hacia el final, el libro ofrece pautas basadas en la ciencia para optimizar el descanso: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MX" sz="2400" b="0" i="0" u="none" strike="noStrike" kern="1200" cap="none" spc="0" normalizeH="0" baseline="0" noProof="0" dirty="0">
                <a:ln>
                  <a:noFill/>
                </a:ln>
                <a:solidFill>
                  <a:prstClr val="black"/>
                </a:solidFill>
                <a:effectLst/>
                <a:uLnTx/>
                <a:uFillTx/>
                <a:latin typeface="Aptos" panose="02110004020202020204"/>
                <a:ea typeface="+mn-ea"/>
                <a:cs typeface="+mn-cs"/>
              </a:rPr>
              <a:t>Mantener la regularidad: Acostarse y despertarse a la misma hora todos los días, incluso los fines de semana.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MX" sz="2400" b="0" i="0" u="none" strike="noStrike" kern="1200" cap="none" spc="0" normalizeH="0" baseline="0" noProof="0" dirty="0">
                <a:ln>
                  <a:noFill/>
                </a:ln>
                <a:solidFill>
                  <a:prstClr val="black"/>
                </a:solidFill>
                <a:effectLst/>
                <a:uLnTx/>
                <a:uFillTx/>
                <a:latin typeface="Aptos" panose="02110004020202020204"/>
                <a:ea typeface="+mn-ea"/>
                <a:cs typeface="+mn-cs"/>
              </a:rPr>
              <a:t>El mensaje central de Walker es claro: el sueño es la "medicina" más eficaz y gratuita que existe para prolongar la vida y mejorar el bienestar general.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MX" sz="2400" b="0" i="0" u="none" strike="noStrike" kern="1200" cap="none" spc="0" normalizeH="0" baseline="0" noProof="0" dirty="0">
              <a:ln>
                <a:noFill/>
              </a:ln>
              <a:solidFill>
                <a:prstClr val="black"/>
              </a:solidFill>
              <a:effectLst/>
              <a:uLnTx/>
              <a:uFillTx/>
              <a:latin typeface="Aptos" panose="02110004020202020204"/>
              <a:ea typeface="+mn-ea"/>
              <a:cs typeface="+mn-cs"/>
            </a:endParaRPr>
          </a:p>
          <a:p>
            <a:endParaRPr lang="es-MX" dirty="0"/>
          </a:p>
        </p:txBody>
      </p:sp>
    </p:spTree>
    <p:extLst>
      <p:ext uri="{BB962C8B-B14F-4D97-AF65-F5344CB8AC3E}">
        <p14:creationId xmlns:p14="http://schemas.microsoft.com/office/powerpoint/2010/main" val="3559842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49A3EE-B2AE-3EAE-8D8C-391E5FF2473D}"/>
              </a:ext>
            </a:extLst>
          </p:cNvPr>
          <p:cNvSpPr>
            <a:spLocks noGrp="1"/>
          </p:cNvSpPr>
          <p:nvPr>
            <p:ph type="title"/>
          </p:nvPr>
        </p:nvSpPr>
        <p:spPr>
          <a:xfrm>
            <a:off x="838200" y="365125"/>
            <a:ext cx="10515600" cy="785249"/>
          </a:xfrm>
        </p:spPr>
        <p:txBody>
          <a:bodyPr>
            <a:normAutofit/>
          </a:bodyPr>
          <a:lstStyle/>
          <a:p>
            <a:r>
              <a:rPr lang="es-MX" sz="3600" dirty="0"/>
              <a:t>CONSECUENCIAS DE NO DORMIR</a:t>
            </a:r>
          </a:p>
        </p:txBody>
      </p:sp>
      <p:sp>
        <p:nvSpPr>
          <p:cNvPr id="3" name="Marcador de contenido 2">
            <a:extLst>
              <a:ext uri="{FF2B5EF4-FFF2-40B4-BE49-F238E27FC236}">
                <a16:creationId xmlns:a16="http://schemas.microsoft.com/office/drawing/2014/main" id="{902AE53D-2A32-BAA2-24EC-5BD752613D6E}"/>
              </a:ext>
            </a:extLst>
          </p:cNvPr>
          <p:cNvSpPr>
            <a:spLocks noGrp="1"/>
          </p:cNvSpPr>
          <p:nvPr>
            <p:ph idx="1"/>
          </p:nvPr>
        </p:nvSpPr>
        <p:spPr>
          <a:xfrm>
            <a:off x="838200" y="1312606"/>
            <a:ext cx="10515600" cy="5180269"/>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MX"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None/>
              <a:tabLst/>
              <a:defRPr/>
            </a:pPr>
            <a:endParaRPr kumimoji="0" lang="es-MX" sz="24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None/>
              <a:tabLst/>
              <a:defRPr/>
            </a:pPr>
            <a:r>
              <a:rPr kumimoji="0" lang="es-MX" sz="2400" b="0" i="0" u="none" strike="noStrike" kern="1200" cap="none" spc="0" normalizeH="0" baseline="0" noProof="0" dirty="0">
                <a:ln>
                  <a:noFill/>
                </a:ln>
                <a:solidFill>
                  <a:prstClr val="black"/>
                </a:solidFill>
                <a:effectLst/>
                <a:uLnTx/>
                <a:uFillTx/>
                <a:latin typeface="Aptos" panose="02110004020202020204"/>
                <a:ea typeface="+mn-ea"/>
                <a:cs typeface="+mn-cs"/>
              </a:rPr>
              <a:t>Dormir poco o mal se asocia directamente con alzhéimer, cáncer, diabetes, enfermedades cardíacas, depresión y obesidad.</a:t>
            </a:r>
          </a:p>
          <a:p>
            <a:pPr marL="0" marR="0" lvl="0" indent="0" algn="l" defTabSz="914400" rtl="0" eaLnBrk="1" fontAlgn="auto" latinLnBrk="0" hangingPunct="1">
              <a:lnSpc>
                <a:spcPct val="90000"/>
              </a:lnSpc>
              <a:spcBef>
                <a:spcPts val="1000"/>
              </a:spcBef>
              <a:spcAft>
                <a:spcPts val="0"/>
              </a:spcAft>
              <a:buClrTx/>
              <a:buSzTx/>
              <a:buNone/>
              <a:tabLst/>
              <a:defRPr/>
            </a:pPr>
            <a:r>
              <a:rPr lang="es-MX" sz="2400" dirty="0">
                <a:solidFill>
                  <a:prstClr val="black"/>
                </a:solidFill>
                <a:latin typeface="Aptos" panose="02110004020202020204"/>
              </a:rPr>
              <a:t>E</a:t>
            </a:r>
            <a:r>
              <a:rPr kumimoji="0" lang="es-MX" sz="2400" b="0" i="0" u="none" strike="noStrike" kern="1200" cap="none" spc="0" normalizeH="0" baseline="0" noProof="0" dirty="0">
                <a:ln>
                  <a:noFill/>
                </a:ln>
                <a:solidFill>
                  <a:prstClr val="black"/>
                </a:solidFill>
                <a:effectLst/>
                <a:uLnTx/>
                <a:uFillTx/>
                <a:latin typeface="Aptos" panose="02110004020202020204"/>
                <a:ea typeface="+mn-ea"/>
                <a:cs typeface="+mn-cs"/>
              </a:rPr>
              <a:t>l neurocientífico Matthew Walker sostiene que el sueño es el pilar fundamental de la salud, más importante que la dieta o el ejercicio. Tras décadas de investigación, </a:t>
            </a:r>
            <a:r>
              <a:rPr kumimoji="0" lang="es-MX" sz="2400" b="1" i="0" u="none" strike="noStrike" kern="1200" cap="none" spc="0" normalizeH="0" baseline="0" noProof="0" dirty="0">
                <a:ln>
                  <a:noFill/>
                </a:ln>
                <a:solidFill>
                  <a:prstClr val="black"/>
                </a:solidFill>
                <a:effectLst/>
                <a:uLnTx/>
                <a:uFillTx/>
                <a:latin typeface="Aptos" panose="02110004020202020204"/>
                <a:ea typeface="+mn-ea"/>
                <a:cs typeface="+mn-cs"/>
              </a:rPr>
              <a:t>explica que dormir no es un estado pasivo, sino un proceso biológico activo esencial para cada sistema de nuestro cuerpo.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MX" b="0" i="0" u="none" strike="noStrike" kern="1200" cap="none" spc="0" normalizeH="0" baseline="0" noProof="0" dirty="0">
              <a:ln>
                <a:noFill/>
              </a:ln>
              <a:solidFill>
                <a:prstClr val="black"/>
              </a:solidFill>
              <a:effectLst/>
              <a:uLnTx/>
              <a:uFillTx/>
              <a:latin typeface="Aptos" panose="02110004020202020204"/>
              <a:ea typeface="+mn-ea"/>
              <a:cs typeface="+mn-cs"/>
            </a:endParaRPr>
          </a:p>
          <a:p>
            <a:endParaRPr lang="es-MX" dirty="0"/>
          </a:p>
        </p:txBody>
      </p:sp>
      <p:pic>
        <p:nvPicPr>
          <p:cNvPr id="6" name="Imagen 5">
            <a:extLst>
              <a:ext uri="{FF2B5EF4-FFF2-40B4-BE49-F238E27FC236}">
                <a16:creationId xmlns:a16="http://schemas.microsoft.com/office/drawing/2014/main" id="{45BCB1B8-46B5-481F-6C1E-841645857253}"/>
              </a:ext>
            </a:extLst>
          </p:cNvPr>
          <p:cNvPicPr>
            <a:picLocks noChangeAspect="1"/>
          </p:cNvPicPr>
          <p:nvPr/>
        </p:nvPicPr>
        <p:blipFill>
          <a:blip r:embed="rId2"/>
          <a:stretch>
            <a:fillRect/>
          </a:stretch>
        </p:blipFill>
        <p:spPr>
          <a:xfrm>
            <a:off x="2836605" y="4631455"/>
            <a:ext cx="2920181" cy="1409700"/>
          </a:xfrm>
          <a:prstGeom prst="rect">
            <a:avLst/>
          </a:prstGeom>
        </p:spPr>
      </p:pic>
      <p:pic>
        <p:nvPicPr>
          <p:cNvPr id="7" name="Imagen 6">
            <a:extLst>
              <a:ext uri="{FF2B5EF4-FFF2-40B4-BE49-F238E27FC236}">
                <a16:creationId xmlns:a16="http://schemas.microsoft.com/office/drawing/2014/main" id="{805D5084-1145-0CC9-1EC4-CE99A817F3A1}"/>
              </a:ext>
            </a:extLst>
          </p:cNvPr>
          <p:cNvPicPr>
            <a:picLocks noChangeAspect="1"/>
          </p:cNvPicPr>
          <p:nvPr/>
        </p:nvPicPr>
        <p:blipFill>
          <a:blip r:embed="rId3"/>
          <a:stretch>
            <a:fillRect/>
          </a:stretch>
        </p:blipFill>
        <p:spPr>
          <a:xfrm>
            <a:off x="7620154" y="4380271"/>
            <a:ext cx="3733646" cy="2112603"/>
          </a:xfrm>
          <a:prstGeom prst="rect">
            <a:avLst/>
          </a:prstGeom>
        </p:spPr>
      </p:pic>
      <p:pic>
        <p:nvPicPr>
          <p:cNvPr id="8" name="Imagen 7">
            <a:extLst>
              <a:ext uri="{FF2B5EF4-FFF2-40B4-BE49-F238E27FC236}">
                <a16:creationId xmlns:a16="http://schemas.microsoft.com/office/drawing/2014/main" id="{2784CCDF-049A-BBDF-7A76-B4ACD7D68EB7}"/>
              </a:ext>
            </a:extLst>
          </p:cNvPr>
          <p:cNvPicPr>
            <a:picLocks noChangeAspect="1"/>
          </p:cNvPicPr>
          <p:nvPr/>
        </p:nvPicPr>
        <p:blipFill>
          <a:blip r:embed="rId4"/>
          <a:stretch>
            <a:fillRect/>
          </a:stretch>
        </p:blipFill>
        <p:spPr>
          <a:xfrm>
            <a:off x="7620154" y="341056"/>
            <a:ext cx="3733645" cy="1943100"/>
          </a:xfrm>
          <a:prstGeom prst="rect">
            <a:avLst/>
          </a:prstGeom>
        </p:spPr>
      </p:pic>
    </p:spTree>
    <p:extLst>
      <p:ext uri="{BB962C8B-B14F-4D97-AF65-F5344CB8AC3E}">
        <p14:creationId xmlns:p14="http://schemas.microsoft.com/office/powerpoint/2010/main" val="29856837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181FBA-8DD4-B35B-2898-A03D84BC5107}"/>
              </a:ext>
            </a:extLst>
          </p:cNvPr>
          <p:cNvSpPr>
            <a:spLocks noGrp="1"/>
          </p:cNvSpPr>
          <p:nvPr>
            <p:ph type="title"/>
          </p:nvPr>
        </p:nvSpPr>
        <p:spPr>
          <a:xfrm>
            <a:off x="838200" y="365126"/>
            <a:ext cx="10515600" cy="315912"/>
          </a:xfrm>
        </p:spPr>
        <p:txBody>
          <a:bodyPr>
            <a:normAutofit fontScale="90000"/>
          </a:bodyPr>
          <a:lstStyle/>
          <a:p>
            <a:r>
              <a:rPr lang="es-MX" dirty="0"/>
              <a:t>EN LA NEUROCIENCIA WALKER EXPLICA</a:t>
            </a:r>
          </a:p>
        </p:txBody>
      </p:sp>
      <p:sp>
        <p:nvSpPr>
          <p:cNvPr id="3" name="Marcador de contenido 2">
            <a:extLst>
              <a:ext uri="{FF2B5EF4-FFF2-40B4-BE49-F238E27FC236}">
                <a16:creationId xmlns:a16="http://schemas.microsoft.com/office/drawing/2014/main" id="{3735A77E-C34A-9DE5-CA47-773585F8A585}"/>
              </a:ext>
            </a:extLst>
          </p:cNvPr>
          <p:cNvSpPr>
            <a:spLocks noGrp="1"/>
          </p:cNvSpPr>
          <p:nvPr>
            <p:ph idx="1"/>
          </p:nvPr>
        </p:nvSpPr>
        <p:spPr>
          <a:xfrm>
            <a:off x="838200" y="681038"/>
            <a:ext cx="10515600" cy="5495925"/>
          </a:xfrm>
        </p:spPr>
        <p:txBody>
          <a:bodyPr>
            <a:normAutofit fontScale="92500" lnSpcReduction="10000"/>
          </a:bodyPr>
          <a:lstStyle/>
          <a:p>
            <a:endParaRPr lang="es-MX" dirty="0"/>
          </a:p>
          <a:p>
            <a:r>
              <a:rPr lang="es-MX" dirty="0"/>
              <a:t>Como neurocientífico, utiliza el funcionamiento del cerebro como el eje central para explicar por qué el sueño no es un lujo, sino una necesidad biológica innegable. </a:t>
            </a:r>
          </a:p>
          <a:p>
            <a:r>
              <a:rPr lang="es-MX" dirty="0"/>
              <a:t>Aquí un resumen estructurado a través de conceptos clave de la neurociencia:</a:t>
            </a:r>
          </a:p>
          <a:p>
            <a:r>
              <a:rPr lang="es-MX" dirty="0"/>
              <a:t>1. Por lo que ve al mecanismo neuroquímico: Adenosina y Ritmo Circadiano</a:t>
            </a:r>
          </a:p>
          <a:p>
            <a:r>
              <a:rPr lang="es-MX" dirty="0"/>
              <a:t>La neurociencia explica el sueño mediante dos sistemas que Walker detalla:</a:t>
            </a:r>
          </a:p>
          <a:p>
            <a:r>
              <a:rPr lang="es-MX" dirty="0"/>
              <a:t>Presión del sueño (Adenosina): A medida que estamos despiertos, el cerebro acumula una sustancia química llamada adenosina. Cuanta más adenosina hay, más sueño sentimos. La cafeína funciona bloqueando temporalmente los receptores de adenosina en el cerebro, engañándolo para que no sienta cansancio.</a:t>
            </a:r>
          </a:p>
          <a:p>
            <a:endParaRPr lang="es-MX" dirty="0"/>
          </a:p>
        </p:txBody>
      </p:sp>
    </p:spTree>
    <p:extLst>
      <p:ext uri="{BB962C8B-B14F-4D97-AF65-F5344CB8AC3E}">
        <p14:creationId xmlns:p14="http://schemas.microsoft.com/office/powerpoint/2010/main" val="29532125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CEB5C462-2AD6-69CE-80D6-D54B72E78ACF}"/>
              </a:ext>
            </a:extLst>
          </p:cNvPr>
          <p:cNvPicPr>
            <a:picLocks noChangeAspect="1"/>
          </p:cNvPicPr>
          <p:nvPr/>
        </p:nvPicPr>
        <p:blipFill>
          <a:blip r:embed="rId2"/>
          <a:srcRect t="7592"/>
          <a:stretch>
            <a:fillRect/>
          </a:stretch>
        </p:blipFill>
        <p:spPr>
          <a:xfrm>
            <a:off x="1"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3D93BA4E-0188-A212-A630-4E1A25F4EBD1}"/>
              </a:ext>
            </a:extLst>
          </p:cNvPr>
          <p:cNvSpPr>
            <a:spLocks noGrp="1"/>
          </p:cNvSpPr>
          <p:nvPr>
            <p:ph type="title"/>
          </p:nvPr>
        </p:nvSpPr>
        <p:spPr>
          <a:xfrm>
            <a:off x="7531610" y="365125"/>
            <a:ext cx="3822189" cy="199314"/>
          </a:xfrm>
        </p:spPr>
        <p:txBody>
          <a:bodyPr>
            <a:normAutofit fontScale="90000"/>
          </a:bodyPr>
          <a:lstStyle/>
          <a:p>
            <a:endParaRPr lang="es-MX" sz="4000" dirty="0"/>
          </a:p>
        </p:txBody>
      </p:sp>
      <p:sp>
        <p:nvSpPr>
          <p:cNvPr id="3" name="Marcador de contenido 2">
            <a:extLst>
              <a:ext uri="{FF2B5EF4-FFF2-40B4-BE49-F238E27FC236}">
                <a16:creationId xmlns:a16="http://schemas.microsoft.com/office/drawing/2014/main" id="{7EF0745C-1EEF-3875-8469-D8CC3B164D0C}"/>
              </a:ext>
            </a:extLst>
          </p:cNvPr>
          <p:cNvSpPr>
            <a:spLocks noGrp="1"/>
          </p:cNvSpPr>
          <p:nvPr>
            <p:ph idx="1"/>
          </p:nvPr>
        </p:nvSpPr>
        <p:spPr>
          <a:xfrm>
            <a:off x="7531610" y="1245476"/>
            <a:ext cx="3822189" cy="4931487"/>
          </a:xfrm>
        </p:spPr>
        <p:txBody>
          <a:bodyPr>
            <a:normAutofit/>
          </a:bodyPr>
          <a:lstStyle/>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kumimoji="0" lang="es-MX" b="0" i="0" u="none" strike="noStrike" kern="1200" cap="none" spc="0" normalizeH="0" baseline="0" noProof="0" dirty="0">
                <a:ln>
                  <a:noFill/>
                </a:ln>
                <a:effectLst/>
                <a:uLnTx/>
                <a:uFillTx/>
                <a:latin typeface="Aptos" panose="02110004020202020204"/>
                <a:ea typeface="+mn-ea"/>
                <a:cs typeface="+mn-cs"/>
              </a:rPr>
              <a:t>Ritmo circadiano: Es el reloj interno de 24 horas regulado por el núcleo supraquiasmático en el hipotálamo, que utiliza la luz y la melatonina para indicarle al cerebro cuándo debe estar alerta o dormir. </a:t>
            </a:r>
          </a:p>
          <a:p>
            <a:endParaRPr lang="es-MX" sz="2000" dirty="0"/>
          </a:p>
        </p:txBody>
      </p:sp>
    </p:spTree>
    <p:extLst>
      <p:ext uri="{BB962C8B-B14F-4D97-AF65-F5344CB8AC3E}">
        <p14:creationId xmlns:p14="http://schemas.microsoft.com/office/powerpoint/2010/main" val="16027704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EDA1A-BA9D-A2CC-406E-33C6CD4F3849}"/>
              </a:ext>
            </a:extLst>
          </p:cNvPr>
          <p:cNvSpPr>
            <a:spLocks noGrp="1"/>
          </p:cNvSpPr>
          <p:nvPr>
            <p:ph type="title"/>
          </p:nvPr>
        </p:nvSpPr>
        <p:spPr>
          <a:xfrm>
            <a:off x="838200" y="365126"/>
            <a:ext cx="10515600" cy="315912"/>
          </a:xfrm>
        </p:spPr>
        <p:txBody>
          <a:bodyPr>
            <a:normAutofit fontScale="90000"/>
          </a:bodyPr>
          <a:lstStyle/>
          <a:p>
            <a:endParaRPr lang="es-MX" dirty="0"/>
          </a:p>
        </p:txBody>
      </p:sp>
      <p:sp>
        <p:nvSpPr>
          <p:cNvPr id="3" name="Marcador de contenido 2">
            <a:extLst>
              <a:ext uri="{FF2B5EF4-FFF2-40B4-BE49-F238E27FC236}">
                <a16:creationId xmlns:a16="http://schemas.microsoft.com/office/drawing/2014/main" id="{35F30E13-0606-5262-0D82-F4E945F0FF58}"/>
              </a:ext>
            </a:extLst>
          </p:cNvPr>
          <p:cNvSpPr>
            <a:spLocks noGrp="1"/>
          </p:cNvSpPr>
          <p:nvPr>
            <p:ph idx="1"/>
          </p:nvPr>
        </p:nvSpPr>
        <p:spPr>
          <a:xfrm>
            <a:off x="838200" y="867103"/>
            <a:ext cx="10515600" cy="5309860"/>
          </a:xfrm>
        </p:spPr>
        <p:txBody>
          <a:bodyPr/>
          <a:lstStyle/>
          <a:p>
            <a:pPr marL="0" indent="0">
              <a:buNone/>
            </a:pPr>
            <a:r>
              <a:rPr lang="es-MX" dirty="0"/>
              <a:t>2. Procesamiento de la memoria: El Hipocampo y la Corteza</a:t>
            </a:r>
          </a:p>
          <a:p>
            <a:r>
              <a:rPr lang="es-MX" dirty="0"/>
              <a:t>Walker describe el sueño como un proceso de gestión de datos: </a:t>
            </a:r>
          </a:p>
          <a:p>
            <a:r>
              <a:rPr lang="es-MX" dirty="0"/>
              <a:t>NREM (Sueño profundo): Actúa como un "botón de guardado". Durante esta fase, los recuerdos se trasladan del hipocampo (almacenamiento a corto plazo y frágil) a la corteza cerebral (almacenamiento a largo plazo y seguro).</a:t>
            </a:r>
          </a:p>
          <a:p>
            <a:endParaRPr lang="es-MX" dirty="0"/>
          </a:p>
        </p:txBody>
      </p:sp>
      <p:pic>
        <p:nvPicPr>
          <p:cNvPr id="4" name="Imagen 3">
            <a:extLst>
              <a:ext uri="{FF2B5EF4-FFF2-40B4-BE49-F238E27FC236}">
                <a16:creationId xmlns:a16="http://schemas.microsoft.com/office/drawing/2014/main" id="{DFBF4864-1522-79C3-137B-B6C5A6EB1E90}"/>
              </a:ext>
            </a:extLst>
          </p:cNvPr>
          <p:cNvPicPr>
            <a:picLocks noChangeAspect="1"/>
          </p:cNvPicPr>
          <p:nvPr/>
        </p:nvPicPr>
        <p:blipFill>
          <a:blip r:embed="rId2"/>
          <a:stretch>
            <a:fillRect/>
          </a:stretch>
        </p:blipFill>
        <p:spPr>
          <a:xfrm>
            <a:off x="3048000" y="3429000"/>
            <a:ext cx="6096000" cy="3063874"/>
          </a:xfrm>
          <a:prstGeom prst="rect">
            <a:avLst/>
          </a:prstGeom>
        </p:spPr>
      </p:pic>
    </p:spTree>
    <p:extLst>
      <p:ext uri="{BB962C8B-B14F-4D97-AF65-F5344CB8AC3E}">
        <p14:creationId xmlns:p14="http://schemas.microsoft.com/office/powerpoint/2010/main" val="23608286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47E7609-4B3E-69D8-0E1F-AB66B7D3A839}"/>
              </a:ext>
            </a:extLst>
          </p:cNvPr>
          <p:cNvSpPr>
            <a:spLocks noGrp="1"/>
          </p:cNvSpPr>
          <p:nvPr>
            <p:ph type="title"/>
          </p:nvPr>
        </p:nvSpPr>
        <p:spPr>
          <a:xfrm>
            <a:off x="411480" y="987552"/>
            <a:ext cx="4485861" cy="1088136"/>
          </a:xfrm>
        </p:spPr>
        <p:txBody>
          <a:bodyPr anchor="b">
            <a:normAutofit/>
          </a:bodyPr>
          <a:lstStyle/>
          <a:p>
            <a:endParaRPr lang="es-MX" sz="3400"/>
          </a:p>
        </p:txBody>
      </p:sp>
      <p:sp>
        <p:nvSpPr>
          <p:cNvPr id="11" name="Rectangle 10">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Marcador de contenido 2">
            <a:extLst>
              <a:ext uri="{FF2B5EF4-FFF2-40B4-BE49-F238E27FC236}">
                <a16:creationId xmlns:a16="http://schemas.microsoft.com/office/drawing/2014/main" id="{924DBCEA-5B55-5CAE-41BE-CBE0FC16244D}"/>
              </a:ext>
            </a:extLst>
          </p:cNvPr>
          <p:cNvSpPr>
            <a:spLocks noGrp="1"/>
          </p:cNvSpPr>
          <p:nvPr>
            <p:ph idx="1"/>
          </p:nvPr>
        </p:nvSpPr>
        <p:spPr>
          <a:xfrm>
            <a:off x="411479" y="2688336"/>
            <a:ext cx="4498848" cy="3584448"/>
          </a:xfrm>
        </p:spPr>
        <p:txBody>
          <a:bodyPr anchor="t">
            <a:normAutofit/>
          </a:bodyPr>
          <a:lstStyle/>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kumimoji="0" lang="es-MX" sz="1800" b="0" i="0" u="none" strike="noStrike" kern="1200" cap="none" spc="0" normalizeH="0" baseline="0" noProof="0">
                <a:ln>
                  <a:noFill/>
                </a:ln>
                <a:effectLst/>
                <a:uLnTx/>
                <a:uFillTx/>
                <a:latin typeface="Aptos" panose="02110004020202020204"/>
                <a:ea typeface="+mn-ea"/>
                <a:cs typeface="+mn-cs"/>
              </a:rPr>
              <a:t>Limpieza de residuos: Durante el sueño profundo, el sistema glinfático del cerebro se activa para eliminar toxinas, como la proteína beta-amiloide, cuya acumulación está vinculada al Alzheimer. </a:t>
            </a:r>
          </a:p>
          <a:p>
            <a:endParaRPr lang="es-MX" sz="1800"/>
          </a:p>
        </p:txBody>
      </p:sp>
      <p:pic>
        <p:nvPicPr>
          <p:cNvPr id="4" name="Imagen 3">
            <a:extLst>
              <a:ext uri="{FF2B5EF4-FFF2-40B4-BE49-F238E27FC236}">
                <a16:creationId xmlns:a16="http://schemas.microsoft.com/office/drawing/2014/main" id="{B7EC7462-B858-5D32-DF01-9CD57BCBECFD}"/>
              </a:ext>
            </a:extLst>
          </p:cNvPr>
          <p:cNvPicPr>
            <a:picLocks noChangeAspect="1"/>
          </p:cNvPicPr>
          <p:nvPr/>
        </p:nvPicPr>
        <p:blipFill>
          <a:blip r:embed="rId2"/>
          <a:srcRect r="-2" b="20300"/>
          <a:stretch>
            <a:fillRect/>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37914682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B9EE3F3-89B7-43C3-8651-C4C968309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FFB0D3C-24F4-0BC6-6479-BB457AEB08A6}"/>
              </a:ext>
            </a:extLst>
          </p:cNvPr>
          <p:cNvSpPr>
            <a:spLocks noGrp="1"/>
          </p:cNvSpPr>
          <p:nvPr>
            <p:ph type="title"/>
          </p:nvPr>
        </p:nvSpPr>
        <p:spPr>
          <a:xfrm>
            <a:off x="411480" y="991443"/>
            <a:ext cx="4443154" cy="1087819"/>
          </a:xfrm>
        </p:spPr>
        <p:txBody>
          <a:bodyPr anchor="b">
            <a:normAutofit/>
          </a:bodyPr>
          <a:lstStyle/>
          <a:p>
            <a:endParaRPr lang="es-MX" sz="3400"/>
          </a:p>
        </p:txBody>
      </p:sp>
      <p:sp>
        <p:nvSpPr>
          <p:cNvPr id="11" name="Rectangle 10">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5541"/>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Marcador de contenido 2">
            <a:extLst>
              <a:ext uri="{FF2B5EF4-FFF2-40B4-BE49-F238E27FC236}">
                <a16:creationId xmlns:a16="http://schemas.microsoft.com/office/drawing/2014/main" id="{55691FF3-AC83-425F-6604-FE27E9ABB75A}"/>
              </a:ext>
            </a:extLst>
          </p:cNvPr>
          <p:cNvSpPr>
            <a:spLocks noGrp="1"/>
          </p:cNvSpPr>
          <p:nvPr>
            <p:ph idx="1"/>
          </p:nvPr>
        </p:nvSpPr>
        <p:spPr>
          <a:xfrm>
            <a:off x="411480" y="2684095"/>
            <a:ext cx="4443154" cy="3492868"/>
          </a:xfrm>
        </p:spPr>
        <p:txBody>
          <a:bodyPr>
            <a:normAutofit/>
          </a:bodyPr>
          <a:lstStyle/>
          <a:p>
            <a:r>
              <a:rPr lang="es-MX" sz="1700"/>
              <a:t>3. Regulación emocional: La Amígdala y el Córtex Prefrontal</a:t>
            </a:r>
          </a:p>
          <a:p>
            <a:r>
              <a:rPr lang="es-MX" sz="1700"/>
              <a:t>Desde una perspectiva neurocientífica, la falta de sueño rompe la conexión entre: </a:t>
            </a:r>
          </a:p>
          <a:p>
            <a:r>
              <a:rPr lang="es-MX" sz="1700"/>
              <a:t>Amígdala: El centro emocional del cerebro (el "acelerador" de las emociones).</a:t>
            </a:r>
          </a:p>
          <a:p>
            <a:r>
              <a:rPr lang="es-MX" sz="1700"/>
              <a:t>Córtex prefrontal: La parte racional que regula los impulsos (el "freno").</a:t>
            </a:r>
          </a:p>
          <a:p>
            <a:r>
              <a:rPr lang="es-MX" sz="1700"/>
              <a:t>Sin sueño, la amígdala se vuelve un 60% más reactiva, lo que explica por qué nos volvemos emocionalmente inestables e irritables. </a:t>
            </a:r>
          </a:p>
          <a:p>
            <a:endParaRPr lang="es-MX" sz="1700"/>
          </a:p>
        </p:txBody>
      </p:sp>
      <p:pic>
        <p:nvPicPr>
          <p:cNvPr id="4" name="Imagen 3">
            <a:extLst>
              <a:ext uri="{FF2B5EF4-FFF2-40B4-BE49-F238E27FC236}">
                <a16:creationId xmlns:a16="http://schemas.microsoft.com/office/drawing/2014/main" id="{B4684009-F336-27B3-6BD1-65931FE46547}"/>
              </a:ext>
            </a:extLst>
          </p:cNvPr>
          <p:cNvPicPr>
            <a:picLocks noChangeAspect="1"/>
          </p:cNvPicPr>
          <p:nvPr/>
        </p:nvPicPr>
        <p:blipFill>
          <a:blip r:embed="rId2"/>
          <a:stretch>
            <a:fillRect/>
          </a:stretch>
        </p:blipFill>
        <p:spPr>
          <a:xfrm>
            <a:off x="5385816" y="693716"/>
            <a:ext cx="6440424" cy="5415213"/>
          </a:xfrm>
          <a:prstGeom prst="rect">
            <a:avLst/>
          </a:prstGeom>
        </p:spPr>
      </p:pic>
    </p:spTree>
    <p:extLst>
      <p:ext uri="{BB962C8B-B14F-4D97-AF65-F5344CB8AC3E}">
        <p14:creationId xmlns:p14="http://schemas.microsoft.com/office/powerpoint/2010/main" val="39701493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3" name="Rectangle 12">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60AF416-D0B6-4DAC-0DF5-37168DCA3CD5}"/>
              </a:ext>
            </a:extLst>
          </p:cNvPr>
          <p:cNvSpPr>
            <a:spLocks noGrp="1"/>
          </p:cNvSpPr>
          <p:nvPr>
            <p:ph type="title"/>
          </p:nvPr>
        </p:nvSpPr>
        <p:spPr>
          <a:xfrm>
            <a:off x="761803" y="350196"/>
            <a:ext cx="4646904" cy="1624520"/>
          </a:xfrm>
        </p:spPr>
        <p:txBody>
          <a:bodyPr anchor="ctr">
            <a:normAutofit/>
          </a:bodyPr>
          <a:lstStyle/>
          <a:p>
            <a:pPr marL="228600" marR="0" lvl="0" indent="-228600" defTabSz="914400" rtl="0" eaLnBrk="1" fontAlgn="auto" latinLnBrk="0" hangingPunct="1">
              <a:spcBef>
                <a:spcPts val="1000"/>
              </a:spcBef>
              <a:spcAft>
                <a:spcPts val="0"/>
              </a:spcAft>
              <a:tabLst/>
              <a:defRPr/>
            </a:pPr>
            <a:r>
              <a:rPr kumimoji="0" lang="es-MX" sz="3700" b="0" i="0" u="none" strike="noStrike" kern="1200" cap="none" spc="0" normalizeH="0" baseline="0" noProof="0">
                <a:ln>
                  <a:noFill/>
                </a:ln>
                <a:effectLst/>
                <a:uLnTx/>
                <a:uFillTx/>
                <a:latin typeface="Aptos" panose="02110004020202020204"/>
                <a:ea typeface="+mn-ea"/>
                <a:cs typeface="+mn-cs"/>
              </a:rPr>
              <a:t>4. LA NEUROCIENCIA DE LOS SUEÑOS (FASE REM)</a:t>
            </a:r>
          </a:p>
        </p:txBody>
      </p:sp>
      <p:sp>
        <p:nvSpPr>
          <p:cNvPr id="3" name="Marcador de contenido 2">
            <a:extLst>
              <a:ext uri="{FF2B5EF4-FFF2-40B4-BE49-F238E27FC236}">
                <a16:creationId xmlns:a16="http://schemas.microsoft.com/office/drawing/2014/main" id="{B665C9F8-6CAF-DD1C-5BDB-6F28E7FF8C0F}"/>
              </a:ext>
            </a:extLst>
          </p:cNvPr>
          <p:cNvSpPr>
            <a:spLocks noGrp="1"/>
          </p:cNvSpPr>
          <p:nvPr>
            <p:ph idx="1"/>
          </p:nvPr>
        </p:nvSpPr>
        <p:spPr>
          <a:xfrm>
            <a:off x="761802" y="2743200"/>
            <a:ext cx="4646905" cy="3613149"/>
          </a:xfrm>
        </p:spPr>
        <p:txBody>
          <a:bodyPr anchor="ctr">
            <a:normAutofit/>
          </a:bodyPr>
          <a:lstStyle/>
          <a:p>
            <a:r>
              <a:rPr lang="es-MX" sz="1400"/>
              <a:t>Walker define el sueño REM como "terapia nocturna". Durante esta fase, el cerebro procesa experiencias emocionales difíciles, eliminando la carga dolorosa del recuerdo pero manteniendo la información. Además, es el momento en que el cerebro crea nuevas conexiones entre ideas dispares, lo que dispara la creatividad. </a:t>
            </a:r>
          </a:p>
          <a:p>
            <a:r>
              <a:rPr lang="es-MX" sz="1400"/>
              <a:t>Resumen de consecuencias neurológicas</a:t>
            </a:r>
          </a:p>
          <a:p>
            <a:r>
              <a:rPr lang="es-MX" sz="1400"/>
              <a:t>Aprendizaje: Una noche sin dormir bloquea la capacidad del cerebro para crear nuevos recuerdos (el "buzón" de entrada se cierra).</a:t>
            </a:r>
          </a:p>
          <a:p>
            <a:r>
              <a:rPr lang="es-MX" sz="1400"/>
              <a:t>Salud física: La privación del sueño afecta el sistema inmunitario y aumenta el riesgo de enfermedades cardiovasculares y diabetes al alterar la regulación hormonal. </a:t>
            </a:r>
          </a:p>
          <a:p>
            <a:endParaRPr lang="es-MX" sz="1400"/>
          </a:p>
          <a:p>
            <a:endParaRPr lang="es-MX" sz="1400"/>
          </a:p>
        </p:txBody>
      </p:sp>
      <p:pic>
        <p:nvPicPr>
          <p:cNvPr id="7" name="Picture 6">
            <a:extLst>
              <a:ext uri="{FF2B5EF4-FFF2-40B4-BE49-F238E27FC236}">
                <a16:creationId xmlns:a16="http://schemas.microsoft.com/office/drawing/2014/main" id="{5C22B7C4-8841-6624-8C96-A8219DCE83F2}"/>
              </a:ext>
            </a:extLst>
          </p:cNvPr>
          <p:cNvPicPr>
            <a:picLocks noChangeAspect="1"/>
          </p:cNvPicPr>
          <p:nvPr/>
        </p:nvPicPr>
        <p:blipFill>
          <a:blip r:embed="rId2"/>
          <a:srcRect l="24821" r="25123"/>
          <a:stretch>
            <a:fillRect/>
          </a:stretch>
        </p:blipFill>
        <p:spPr>
          <a:xfrm>
            <a:off x="6096000" y="1"/>
            <a:ext cx="6102825" cy="6858000"/>
          </a:xfrm>
          <a:prstGeom prst="rect">
            <a:avLst/>
          </a:prstGeom>
        </p:spPr>
      </p:pic>
      <p:sp>
        <p:nvSpPr>
          <p:cNvPr id="5" name="CuadroTexto 4">
            <a:extLst>
              <a:ext uri="{FF2B5EF4-FFF2-40B4-BE49-F238E27FC236}">
                <a16:creationId xmlns:a16="http://schemas.microsoft.com/office/drawing/2014/main" id="{62D0C5EB-B47F-3590-14A3-F1F322DD708C}"/>
              </a:ext>
            </a:extLst>
          </p:cNvPr>
          <p:cNvSpPr txBox="1"/>
          <p:nvPr/>
        </p:nvSpPr>
        <p:spPr>
          <a:xfrm>
            <a:off x="1150882" y="996950"/>
            <a:ext cx="10074165" cy="2139047"/>
          </a:xfrm>
          <a:prstGeom prst="rect">
            <a:avLst/>
          </a:prstGeom>
          <a:noFill/>
        </p:spPr>
        <p:txBody>
          <a:bodyPr wrap="square">
            <a:spAutoFit/>
          </a:bodyPr>
          <a:lstStyle/>
          <a:p>
            <a:pPr>
              <a:spcAft>
                <a:spcPts val="600"/>
              </a:spcAft>
            </a:pPr>
            <a:endParaRPr lang="es-MX"/>
          </a:p>
          <a:p>
            <a:pPr>
              <a:spcAft>
                <a:spcPts val="600"/>
              </a:spcAft>
            </a:pPr>
            <a:endParaRPr lang="es-MX"/>
          </a:p>
          <a:p>
            <a:pPr>
              <a:spcAft>
                <a:spcPts val="600"/>
              </a:spcAft>
            </a:pPr>
            <a:endParaRPr lang="es-MX"/>
          </a:p>
          <a:p>
            <a:pPr>
              <a:spcAft>
                <a:spcPts val="600"/>
              </a:spcAft>
            </a:pPr>
            <a:endParaRPr lang="es-MX"/>
          </a:p>
          <a:p>
            <a:pPr>
              <a:spcAft>
                <a:spcPts val="600"/>
              </a:spcAft>
            </a:pPr>
            <a:endParaRPr lang="es-MX"/>
          </a:p>
          <a:p>
            <a:pPr>
              <a:spcAft>
                <a:spcPts val="600"/>
              </a:spcAft>
            </a:pPr>
            <a:endParaRPr lang="es-MX"/>
          </a:p>
        </p:txBody>
      </p:sp>
    </p:spTree>
    <p:extLst>
      <p:ext uri="{BB962C8B-B14F-4D97-AF65-F5344CB8AC3E}">
        <p14:creationId xmlns:p14="http://schemas.microsoft.com/office/powerpoint/2010/main" val="28213625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FFC0F13-8E56-69B4-81D0-A1259EE034C5}"/>
              </a:ext>
            </a:extLst>
          </p:cNvPr>
          <p:cNvPicPr>
            <a:picLocks noChangeAspect="1"/>
          </p:cNvPicPr>
          <p:nvPr/>
        </p:nvPicPr>
        <p:blipFill>
          <a:blip r:embed="rId2">
            <a:duotone>
              <a:schemeClr val="bg2">
                <a:shade val="45000"/>
                <a:satMod val="135000"/>
              </a:schemeClr>
              <a:prstClr val="white"/>
            </a:duotone>
          </a:blip>
          <a:srcRect t="15730"/>
          <a:stretch>
            <a:fill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F7CFFB1-6E80-9752-828A-64FA49E83ED6}"/>
              </a:ext>
            </a:extLst>
          </p:cNvPr>
          <p:cNvSpPr>
            <a:spLocks noGrp="1"/>
          </p:cNvSpPr>
          <p:nvPr>
            <p:ph type="title"/>
          </p:nvPr>
        </p:nvSpPr>
        <p:spPr>
          <a:xfrm>
            <a:off x="838200" y="365125"/>
            <a:ext cx="10515600" cy="1325563"/>
          </a:xfrm>
        </p:spPr>
        <p:txBody>
          <a:bodyPr>
            <a:normAutofit/>
          </a:bodyPr>
          <a:lstStyle/>
          <a:p>
            <a:r>
              <a:rPr lang="es-MX" dirty="0"/>
              <a:t>Consejos de oro</a:t>
            </a:r>
          </a:p>
        </p:txBody>
      </p:sp>
      <p:graphicFrame>
        <p:nvGraphicFramePr>
          <p:cNvPr id="5" name="Marcador de contenido 2">
            <a:extLst>
              <a:ext uri="{FF2B5EF4-FFF2-40B4-BE49-F238E27FC236}">
                <a16:creationId xmlns:a16="http://schemas.microsoft.com/office/drawing/2014/main" id="{996A2A4C-9F17-AE42-41D5-17B4A3A3F315}"/>
              </a:ext>
            </a:extLst>
          </p:cNvPr>
          <p:cNvGraphicFramePr>
            <a:graphicFrameLocks noGrp="1"/>
          </p:cNvGraphicFramePr>
          <p:nvPr>
            <p:ph idx="1"/>
            <p:extLst>
              <p:ext uri="{D42A27DB-BD31-4B8C-83A1-F6EECF244321}">
                <p14:modId xmlns:p14="http://schemas.microsoft.com/office/powerpoint/2010/main" val="273660626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014395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231598CC-E9D8-46F1-A31D-21527BFD63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7DA258C-FF52-A36E-2C60-4732E5177A22}"/>
              </a:ext>
            </a:extLst>
          </p:cNvPr>
          <p:cNvSpPr>
            <a:spLocks noGrp="1"/>
          </p:cNvSpPr>
          <p:nvPr>
            <p:ph type="title"/>
          </p:nvPr>
        </p:nvSpPr>
        <p:spPr>
          <a:xfrm>
            <a:off x="838201" y="365125"/>
            <a:ext cx="5393360" cy="1325563"/>
          </a:xfrm>
        </p:spPr>
        <p:txBody>
          <a:bodyPr>
            <a:normAutofit fontScale="90000"/>
          </a:bodyPr>
          <a:lstStyle/>
          <a:p>
            <a:pPr marL="0" marR="0" lvl="0" indent="0" defTabSz="914400" rtl="0" eaLnBrk="0" fontAlgn="base" latinLnBrk="0" hangingPunct="0">
              <a:spcBef>
                <a:spcPct val="0"/>
              </a:spcBef>
              <a:spcAft>
                <a:spcPts val="600"/>
              </a:spcAft>
              <a:tabLst/>
              <a:defRPr/>
            </a:pPr>
            <a:br>
              <a:rPr lang="es-MX" altLang="es-MX" sz="1100" dirty="0">
                <a:latin typeface="Google Sans"/>
                <a:ea typeface="+mn-ea"/>
                <a:cs typeface="+mn-cs"/>
              </a:rPr>
            </a:br>
            <a:br>
              <a:rPr lang="es-MX" altLang="es-MX" sz="1100" dirty="0">
                <a:latin typeface="Google Sans"/>
                <a:ea typeface="+mn-ea"/>
                <a:cs typeface="+mn-cs"/>
              </a:rPr>
            </a:br>
            <a:r>
              <a:rPr lang="es-MX" altLang="es-MX" sz="1100" dirty="0">
                <a:latin typeface="Google Sans"/>
                <a:ea typeface="+mn-ea"/>
                <a:cs typeface="+mn-cs"/>
              </a:rPr>
              <a:t>L</a:t>
            </a:r>
            <a:r>
              <a:rPr kumimoji="0" lang="es-MX" altLang="es-MX" sz="1100" b="0" i="0" u="none" strike="noStrike" kern="1200" cap="none" spc="0" normalizeH="0" baseline="0" noProof="0" dirty="0">
                <a:ln>
                  <a:noFill/>
                </a:ln>
                <a:effectLst/>
                <a:uLnTx/>
                <a:uFillTx/>
                <a:latin typeface="Google Sans"/>
                <a:ea typeface="+mn-ea"/>
                <a:cs typeface="+mn-cs"/>
              </a:rPr>
              <a:t>a</a:t>
            </a:r>
            <a:br>
              <a:rPr kumimoji="0" lang="es-MX" altLang="es-MX" sz="1100" b="0" i="0" u="none" strike="noStrike" kern="1200" cap="none" spc="0" normalizeH="0" baseline="0" noProof="0" dirty="0">
                <a:ln>
                  <a:noFill/>
                </a:ln>
                <a:effectLst/>
                <a:uLnTx/>
                <a:uFillTx/>
                <a:latin typeface="Google Sans"/>
                <a:ea typeface="+mn-ea"/>
                <a:cs typeface="+mn-cs"/>
              </a:rPr>
            </a:br>
            <a:br>
              <a:rPr kumimoji="0" lang="es-MX" altLang="es-MX" sz="1100" b="0" i="0" u="none" strike="noStrike" kern="1200" cap="none" spc="0" normalizeH="0" baseline="0" noProof="0" dirty="0">
                <a:ln>
                  <a:noFill/>
                </a:ln>
                <a:effectLst/>
                <a:uLnTx/>
                <a:uFillTx/>
                <a:latin typeface="Google Sans"/>
                <a:ea typeface="+mn-ea"/>
                <a:cs typeface="+mn-cs"/>
              </a:rPr>
            </a:br>
            <a:br>
              <a:rPr kumimoji="0" lang="es-MX" altLang="es-MX" sz="1100" b="0" i="0" u="none" strike="noStrike" kern="1200" cap="none" spc="0" normalizeH="0" baseline="0" noProof="0" dirty="0">
                <a:ln>
                  <a:noFill/>
                </a:ln>
                <a:effectLst/>
                <a:uLnTx/>
                <a:uFillTx/>
                <a:latin typeface="Google Sans"/>
                <a:ea typeface="+mn-ea"/>
                <a:cs typeface="+mn-cs"/>
              </a:rPr>
            </a:br>
            <a:br>
              <a:rPr kumimoji="0" lang="es-MX" altLang="es-MX" sz="1100" b="0" i="0" u="none" strike="noStrike" kern="1200" cap="none" spc="0" normalizeH="0" baseline="0" noProof="0" dirty="0">
                <a:ln>
                  <a:noFill/>
                </a:ln>
                <a:effectLst/>
                <a:uLnTx/>
                <a:uFillTx/>
                <a:latin typeface="Google Sans"/>
                <a:ea typeface="+mn-ea"/>
                <a:cs typeface="+mn-cs"/>
              </a:rPr>
            </a:br>
            <a:br>
              <a:rPr kumimoji="0" lang="es-MX" altLang="es-MX" sz="1100" b="0" i="0" u="none" strike="noStrike" kern="1200" cap="none" spc="0" normalizeH="0" baseline="0" noProof="0" dirty="0">
                <a:ln>
                  <a:noFill/>
                </a:ln>
                <a:effectLst/>
                <a:uLnTx/>
                <a:uFillTx/>
                <a:latin typeface="Google Sans"/>
                <a:ea typeface="+mn-ea"/>
                <a:cs typeface="+mn-cs"/>
              </a:rPr>
            </a:br>
            <a:br>
              <a:rPr kumimoji="0" lang="es-MX" altLang="es-MX" sz="1100" b="0" i="0" u="none" strike="noStrike" kern="1200" cap="none" spc="0" normalizeH="0" baseline="0" noProof="0" dirty="0">
                <a:ln>
                  <a:noFill/>
                </a:ln>
                <a:effectLst/>
                <a:uLnTx/>
                <a:uFillTx/>
                <a:latin typeface="Google Sans"/>
                <a:ea typeface="+mn-ea"/>
                <a:cs typeface="+mn-cs"/>
              </a:rPr>
            </a:br>
            <a:br>
              <a:rPr kumimoji="0" lang="es-MX" altLang="es-MX" sz="1600" b="0" i="0" u="none" strike="noStrike" kern="1200" cap="none" spc="0" normalizeH="0" baseline="0" noProof="0" dirty="0">
                <a:ln>
                  <a:noFill/>
                </a:ln>
                <a:effectLst/>
                <a:uLnTx/>
                <a:uFillTx/>
                <a:latin typeface="Google Sans"/>
                <a:ea typeface="+mn-ea"/>
                <a:cs typeface="+mn-cs"/>
              </a:rPr>
            </a:br>
            <a:r>
              <a:rPr kumimoji="0" lang="es-MX" altLang="es-MX" sz="1600" b="0" i="0" u="none" strike="noStrike" kern="1200" cap="none" spc="0" normalizeH="0" baseline="0" noProof="0" dirty="0">
                <a:ln>
                  <a:noFill/>
                </a:ln>
                <a:effectLst/>
                <a:uLnTx/>
                <a:uFillTx/>
                <a:latin typeface="Google Sans"/>
                <a:ea typeface="+mn-ea"/>
                <a:cs typeface="+mn-cs"/>
              </a:rPr>
              <a:t>La amígdala y la corteza prefrontal son actores clave en la regulación de las emociones y la respuesta al estrés. La práctica regular de yoga mejora la conectividad entre estas áreas, lo que se traduce en una mayor calma y mejor sueño. </a:t>
            </a:r>
            <a:br>
              <a:rPr kumimoji="0" lang="es-MX" altLang="es-MX" sz="1600" b="0" i="0" u="none" strike="noStrike" kern="1200" cap="none" spc="0" normalizeH="0" baseline="0" noProof="0" dirty="0">
                <a:ln>
                  <a:noFill/>
                </a:ln>
                <a:effectLst/>
                <a:uLnTx/>
                <a:uFillTx/>
                <a:latin typeface="Google Sans"/>
                <a:ea typeface="+mn-ea"/>
                <a:cs typeface="+mn-cs"/>
              </a:rPr>
            </a:br>
            <a:br>
              <a:rPr kumimoji="0" lang="es-MX" altLang="es-MX" sz="1600" b="0" i="0" u="none" strike="noStrike" kern="1200" cap="none" spc="0" normalizeH="0" baseline="0" noProof="0" dirty="0">
                <a:ln>
                  <a:noFill/>
                </a:ln>
                <a:effectLst/>
                <a:uLnTx/>
                <a:uFillTx/>
                <a:latin typeface="Google Sans"/>
                <a:ea typeface="+mn-ea"/>
                <a:cs typeface="+mn-cs"/>
              </a:rPr>
            </a:br>
            <a:br>
              <a:rPr kumimoji="0" lang="es-MX" altLang="es-MX" sz="1600" b="0" i="0" u="none" strike="noStrike" kern="1200" cap="none" spc="0" normalizeH="0" baseline="0" noProof="0" dirty="0">
                <a:ln>
                  <a:noFill/>
                </a:ln>
                <a:effectLst/>
                <a:uLnTx/>
                <a:uFillTx/>
                <a:latin typeface="Google Sans"/>
                <a:ea typeface="+mn-ea"/>
                <a:cs typeface="+mn-cs"/>
              </a:rPr>
            </a:br>
            <a:br>
              <a:rPr kumimoji="0" lang="es-MX" altLang="es-MX" sz="1600" b="0" i="0" u="none" strike="noStrike" kern="1200" cap="none" spc="0" normalizeH="0" baseline="0" noProof="0" dirty="0">
                <a:ln>
                  <a:noFill/>
                </a:ln>
                <a:effectLst/>
                <a:uLnTx/>
                <a:uFillTx/>
                <a:latin typeface="Google Sans"/>
                <a:ea typeface="+mn-ea"/>
                <a:cs typeface="+mn-cs"/>
              </a:rPr>
            </a:br>
            <a:br>
              <a:rPr kumimoji="0" lang="es-MX" altLang="es-MX" sz="1600" b="0" i="0" u="none" strike="noStrike" kern="1200" cap="none" spc="0" normalizeH="0" baseline="0" noProof="0" dirty="0">
                <a:ln>
                  <a:noFill/>
                </a:ln>
                <a:effectLst/>
                <a:uLnTx/>
                <a:uFillTx/>
                <a:latin typeface="Google Sans"/>
                <a:ea typeface="+mn-ea"/>
                <a:cs typeface="+mn-cs"/>
              </a:rPr>
            </a:br>
            <a:br>
              <a:rPr kumimoji="0" lang="es-MX" altLang="es-MX" sz="1600" b="0" i="0" u="none" strike="noStrike" kern="1200" cap="none" spc="0" normalizeH="0" baseline="0" noProof="0" dirty="0">
                <a:ln>
                  <a:noFill/>
                </a:ln>
                <a:effectLst/>
                <a:uLnTx/>
                <a:uFillTx/>
                <a:latin typeface="Google Sans"/>
                <a:ea typeface="+mn-ea"/>
                <a:cs typeface="+mn-cs"/>
              </a:rPr>
            </a:br>
            <a:br>
              <a:rPr kumimoji="0" lang="es-MX" altLang="es-MX" sz="1600" b="0" i="0" u="none" strike="noStrike" kern="1200" cap="none" spc="0" normalizeH="0" baseline="0" noProof="0" dirty="0">
                <a:ln>
                  <a:noFill/>
                </a:ln>
                <a:effectLst/>
                <a:uLnTx/>
                <a:uFillTx/>
                <a:latin typeface="Google Sans"/>
                <a:ea typeface="+mn-ea"/>
                <a:cs typeface="+mn-cs"/>
              </a:rPr>
            </a:br>
            <a:br>
              <a:rPr kumimoji="0" lang="es-MX" altLang="es-MX" sz="1600" b="0" i="0" u="none" strike="noStrike" kern="1200" cap="none" spc="0" normalizeH="0" baseline="0" noProof="0" dirty="0">
                <a:ln>
                  <a:noFill/>
                </a:ln>
                <a:effectLst/>
                <a:uLnTx/>
                <a:uFillTx/>
                <a:latin typeface="Aptos" panose="02110004020202020204"/>
                <a:ea typeface="+mn-ea"/>
                <a:cs typeface="+mn-cs"/>
              </a:rPr>
            </a:br>
            <a:endParaRPr lang="es-MX" sz="1600" dirty="0"/>
          </a:p>
        </p:txBody>
      </p:sp>
      <p:sp>
        <p:nvSpPr>
          <p:cNvPr id="56" name="Freeform: Shape 55">
            <a:extLst>
              <a:ext uri="{FF2B5EF4-FFF2-40B4-BE49-F238E27FC236}">
                <a16:creationId xmlns:a16="http://schemas.microsoft.com/office/drawing/2014/main" id="{CB147A70-DC29-4DDF-A34C-2B82C6E22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Oval 57">
            <a:extLst>
              <a:ext uri="{FF2B5EF4-FFF2-40B4-BE49-F238E27FC236}">
                <a16:creationId xmlns:a16="http://schemas.microsoft.com/office/drawing/2014/main" id="{3B438362-1E1E-4C62-A99E-4134CB163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0631"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descr="Diagrama&#10;&#10;El contenido generado por IA puede ser incorrecto.">
            <a:extLst>
              <a:ext uri="{FF2B5EF4-FFF2-40B4-BE49-F238E27FC236}">
                <a16:creationId xmlns:a16="http://schemas.microsoft.com/office/drawing/2014/main" id="{889BC791-646B-B6A6-B381-23F3E6BEC734}"/>
              </a:ext>
            </a:extLst>
          </p:cNvPr>
          <p:cNvPicPr>
            <a:picLocks noChangeAspect="1"/>
          </p:cNvPicPr>
          <p:nvPr/>
        </p:nvPicPr>
        <p:blipFill>
          <a:blip r:embed="rId2"/>
          <a:stretch>
            <a:fillRect/>
          </a:stretch>
        </p:blipFill>
        <p:spPr>
          <a:xfrm>
            <a:off x="7255887" y="365125"/>
            <a:ext cx="4466889" cy="5717850"/>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sp>
        <p:nvSpPr>
          <p:cNvPr id="60" name="Freeform: Shape 59">
            <a:extLst>
              <a:ext uri="{FF2B5EF4-FFF2-40B4-BE49-F238E27FC236}">
                <a16:creationId xmlns:a16="http://schemas.microsoft.com/office/drawing/2014/main" id="{6C077334-5571-4B83-A83E-4CCCFA7B5E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0632" y="0"/>
            <a:ext cx="2093996" cy="1402773"/>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62" name="Straight Connector 61">
            <a:extLst>
              <a:ext uri="{FF2B5EF4-FFF2-40B4-BE49-F238E27FC236}">
                <a16:creationId xmlns:a16="http://schemas.microsoft.com/office/drawing/2014/main" id="{2F61ABFD-DE05-41FD-A6B7-6D40196C15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55865" y="1026771"/>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64" name="Freeform: Shape 63">
            <a:extLst>
              <a:ext uri="{FF2B5EF4-FFF2-40B4-BE49-F238E27FC236}">
                <a16:creationId xmlns:a16="http://schemas.microsoft.com/office/drawing/2014/main" id="{0F646DF8-223D-47DD-95B1-F2654229E5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66" name="Arc 65">
            <a:extLst>
              <a:ext uri="{FF2B5EF4-FFF2-40B4-BE49-F238E27FC236}">
                <a16:creationId xmlns:a16="http://schemas.microsoft.com/office/drawing/2014/main" id="{4D3DC50D-CA0F-48F9-B17E-20D8669AA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97791" y="402001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aphicFrame>
        <p:nvGraphicFramePr>
          <p:cNvPr id="39" name="Rectangle 1">
            <a:extLst>
              <a:ext uri="{FF2B5EF4-FFF2-40B4-BE49-F238E27FC236}">
                <a16:creationId xmlns:a16="http://schemas.microsoft.com/office/drawing/2014/main" id="{4297D40F-6B0C-92F2-7473-27833A5A2D7D}"/>
              </a:ext>
            </a:extLst>
          </p:cNvPr>
          <p:cNvGraphicFramePr>
            <a:graphicFrameLocks noGrp="1"/>
          </p:cNvGraphicFramePr>
          <p:nvPr>
            <p:ph idx="1"/>
            <p:extLst>
              <p:ext uri="{D42A27DB-BD31-4B8C-83A1-F6EECF244321}">
                <p14:modId xmlns:p14="http://schemas.microsoft.com/office/powerpoint/2010/main" val="3439738815"/>
              </p:ext>
            </p:extLst>
          </p:nvPr>
        </p:nvGraphicFramePr>
        <p:xfrm>
          <a:off x="838200" y="1402773"/>
          <a:ext cx="6130159" cy="50901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185343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Marcador de contenido 3">
            <a:extLst>
              <a:ext uri="{FF2B5EF4-FFF2-40B4-BE49-F238E27FC236}">
                <a16:creationId xmlns:a16="http://schemas.microsoft.com/office/drawing/2014/main" id="{672A81D9-7C37-9B31-D26F-8574C2590BEF}"/>
              </a:ext>
            </a:extLst>
          </p:cNvPr>
          <p:cNvPicPr>
            <a:picLocks noGrp="1" noChangeAspect="1"/>
          </p:cNvPicPr>
          <p:nvPr>
            <p:ph idx="1"/>
          </p:nvPr>
        </p:nvPicPr>
        <p:blipFill>
          <a:blip r:embed="rId2"/>
          <a:stretch>
            <a:fillRect/>
          </a:stretch>
        </p:blipFill>
        <p:spPr>
          <a:xfrm>
            <a:off x="692727" y="110359"/>
            <a:ext cx="11052583" cy="6526923"/>
          </a:xfrm>
          <a:prstGeom prst="rect">
            <a:avLst/>
          </a:prstGeom>
        </p:spPr>
      </p:pic>
    </p:spTree>
    <p:extLst>
      <p:ext uri="{BB962C8B-B14F-4D97-AF65-F5344CB8AC3E}">
        <p14:creationId xmlns:p14="http://schemas.microsoft.com/office/powerpoint/2010/main" val="9942116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64E1D7-9A1A-7638-764D-9D0BEB4086FC}"/>
              </a:ext>
            </a:extLst>
          </p:cNvPr>
          <p:cNvSpPr>
            <a:spLocks noGrp="1"/>
          </p:cNvSpPr>
          <p:nvPr>
            <p:ph type="title"/>
          </p:nvPr>
        </p:nvSpPr>
        <p:spPr/>
        <p:txBody>
          <a:bodyPr/>
          <a:lstStyle/>
          <a:p>
            <a:r>
              <a:rPr lang="es-MX"/>
              <a:t>Bibliografía</a:t>
            </a:r>
            <a:endParaRPr lang="es-MX" dirty="0"/>
          </a:p>
        </p:txBody>
      </p:sp>
      <p:sp>
        <p:nvSpPr>
          <p:cNvPr id="3" name="Marcador de contenido 2">
            <a:extLst>
              <a:ext uri="{FF2B5EF4-FFF2-40B4-BE49-F238E27FC236}">
                <a16:creationId xmlns:a16="http://schemas.microsoft.com/office/drawing/2014/main" id="{0DAE70DE-50C7-0439-F0B4-D03E64B9F585}"/>
              </a:ext>
            </a:extLst>
          </p:cNvPr>
          <p:cNvSpPr>
            <a:spLocks noGrp="1"/>
          </p:cNvSpPr>
          <p:nvPr>
            <p:ph idx="1"/>
          </p:nvPr>
        </p:nvSpPr>
        <p:spPr/>
        <p:txBody>
          <a:bodyPr/>
          <a:lstStyle/>
          <a:p>
            <a:pPr algn="l">
              <a:buNone/>
            </a:pPr>
            <a:r>
              <a:rPr lang="es-MX" b="1" i="0" dirty="0">
                <a:solidFill>
                  <a:srgbClr val="000000"/>
                </a:solidFill>
                <a:effectLst/>
                <a:latin typeface="arial" panose="020B0604020202020204" pitchFamily="34" charset="0"/>
              </a:rPr>
              <a:t>UNIVERSIDAD DE VALENCIA</a:t>
            </a:r>
            <a:br>
              <a:rPr lang="es-MX" b="1" i="0" dirty="0">
                <a:solidFill>
                  <a:srgbClr val="000000"/>
                </a:solidFill>
                <a:effectLst/>
                <a:latin typeface="arial" panose="020B0604020202020204" pitchFamily="34" charset="0"/>
              </a:rPr>
            </a:br>
            <a:r>
              <a:rPr lang="es-MX" b="1" i="0" dirty="0">
                <a:solidFill>
                  <a:srgbClr val="000000"/>
                </a:solidFill>
                <a:effectLst/>
                <a:latin typeface="arial" panose="020B0604020202020204" pitchFamily="34" charset="0"/>
              </a:rPr>
              <a:t>Facultad de Medicina y Odontología. Departamento de Anatomía</a:t>
            </a:r>
          </a:p>
          <a:p>
            <a:pPr algn="l">
              <a:buNone/>
            </a:pPr>
            <a:r>
              <a:rPr lang="es-MX" b="0" i="0" dirty="0">
                <a:solidFill>
                  <a:srgbClr val="000000"/>
                </a:solidFill>
                <a:effectLst/>
                <a:latin typeface="arial" panose="020B0604020202020204" pitchFamily="34" charset="0"/>
              </a:rPr>
              <a:t>BASES ANATÓMICAS Y FISIOLÓGICAS DEL SUEÑO</a:t>
            </a:r>
          </a:p>
          <a:p>
            <a:pPr algn="l">
              <a:buNone/>
            </a:pPr>
            <a:r>
              <a:rPr lang="es-MX" b="1" i="0" dirty="0">
                <a:solidFill>
                  <a:srgbClr val="000000"/>
                </a:solidFill>
                <a:effectLst/>
                <a:latin typeface="arial" panose="020B0604020202020204" pitchFamily="34" charset="0"/>
              </a:rPr>
              <a:t>Teresa Bonet Luz.</a:t>
            </a:r>
            <a:br>
              <a:rPr lang="es-MX" b="1" i="0" dirty="0">
                <a:solidFill>
                  <a:srgbClr val="000000"/>
                </a:solidFill>
                <a:effectLst/>
                <a:latin typeface="arial" panose="020B0604020202020204" pitchFamily="34" charset="0"/>
              </a:rPr>
            </a:br>
            <a:r>
              <a:rPr lang="es-MX" b="1" i="0" dirty="0">
                <a:solidFill>
                  <a:srgbClr val="000000"/>
                </a:solidFill>
                <a:effectLst/>
                <a:latin typeface="arial" panose="020B0604020202020204" pitchFamily="34" charset="0"/>
              </a:rPr>
              <a:t>Valencia, Junio de 2008</a:t>
            </a:r>
          </a:p>
          <a:p>
            <a:pPr algn="l">
              <a:buNone/>
            </a:pPr>
            <a:r>
              <a:rPr kumimoji="0" lang="es-MX" sz="3200" b="0" i="0" u="none" strike="noStrike" kern="1200" cap="none" spc="0" normalizeH="0" baseline="0" noProof="0" dirty="0">
                <a:ln>
                  <a:noFill/>
                </a:ln>
                <a:solidFill>
                  <a:prstClr val="black"/>
                </a:solidFill>
                <a:effectLst/>
                <a:uLnTx/>
                <a:uFillTx/>
                <a:latin typeface="Aptos" panose="02110004020202020204"/>
                <a:ea typeface="+mn-ea"/>
                <a:cs typeface="+mn-cs"/>
              </a:rPr>
              <a:t>Por qué dormimos" de Matthew Walker</a:t>
            </a:r>
          </a:p>
          <a:p>
            <a:pPr algn="l">
              <a:buNone/>
            </a:pPr>
            <a:r>
              <a:rPr lang="es-MX" sz="3200" b="1" dirty="0" err="1">
                <a:solidFill>
                  <a:prstClr val="black"/>
                </a:solidFill>
                <a:latin typeface="Aptos" panose="02110004020202020204"/>
              </a:rPr>
              <a:t>Psicologia</a:t>
            </a:r>
            <a:r>
              <a:rPr lang="es-MX" sz="3200" b="1" dirty="0">
                <a:solidFill>
                  <a:prstClr val="black"/>
                </a:solidFill>
                <a:latin typeface="Aptos" panose="02110004020202020204"/>
              </a:rPr>
              <a:t> y Mente </a:t>
            </a:r>
          </a:p>
          <a:p>
            <a:pPr algn="l">
              <a:buNone/>
            </a:pPr>
            <a:r>
              <a:rPr lang="es-MX" sz="3200" dirty="0">
                <a:solidFill>
                  <a:prstClr val="black"/>
                </a:solidFill>
                <a:latin typeface="Aptos" panose="02110004020202020204"/>
              </a:rPr>
              <a:t>a</a:t>
            </a:r>
            <a:r>
              <a:rPr lang="es-MX" sz="3200" b="0" i="0" dirty="0">
                <a:solidFill>
                  <a:prstClr val="black"/>
                </a:solidFill>
                <a:effectLst/>
                <a:latin typeface="Aptos" panose="02110004020202020204"/>
              </a:rPr>
              <a:t>rtículo clínico marzo/2025</a:t>
            </a:r>
            <a:endParaRPr lang="es-MX" sz="3200" b="0" i="0" dirty="0">
              <a:solidFill>
                <a:srgbClr val="000000"/>
              </a:solidFill>
              <a:effectLst/>
              <a:latin typeface="arial" panose="020B0604020202020204" pitchFamily="34" charset="0"/>
            </a:endParaRPr>
          </a:p>
          <a:p>
            <a:endParaRPr lang="es-MX" dirty="0"/>
          </a:p>
        </p:txBody>
      </p:sp>
      <p:sp>
        <p:nvSpPr>
          <p:cNvPr id="5" name="CuadroTexto 4">
            <a:extLst>
              <a:ext uri="{FF2B5EF4-FFF2-40B4-BE49-F238E27FC236}">
                <a16:creationId xmlns:a16="http://schemas.microsoft.com/office/drawing/2014/main" id="{C462BE1B-BB1B-8C2F-0312-736C67E08D82}"/>
              </a:ext>
            </a:extLst>
          </p:cNvPr>
          <p:cNvSpPr txBox="1"/>
          <p:nvPr/>
        </p:nvSpPr>
        <p:spPr>
          <a:xfrm>
            <a:off x="1302775" y="365124"/>
            <a:ext cx="9291654" cy="369332"/>
          </a:xfrm>
          <a:prstGeom prst="rect">
            <a:avLst/>
          </a:prstGeom>
          <a:noFill/>
        </p:spPr>
        <p:txBody>
          <a:bodyPr wrap="square">
            <a:spAutoFit/>
          </a:bodyPr>
          <a:lstStyle/>
          <a:p>
            <a:r>
              <a:rPr lang="es-MX" dirty="0"/>
              <a:t>"</a:t>
            </a:r>
            <a:endParaRPr lang="es-MX" sz="2800" dirty="0"/>
          </a:p>
        </p:txBody>
      </p:sp>
    </p:spTree>
    <p:extLst>
      <p:ext uri="{BB962C8B-B14F-4D97-AF65-F5344CB8AC3E}">
        <p14:creationId xmlns:p14="http://schemas.microsoft.com/office/powerpoint/2010/main" val="2479991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87D9EF-BF19-E0AC-91F1-718DEDA907D7}"/>
              </a:ext>
            </a:extLst>
          </p:cNvPr>
          <p:cNvSpPr>
            <a:spLocks noGrp="1"/>
          </p:cNvSpPr>
          <p:nvPr>
            <p:ph type="title"/>
          </p:nvPr>
        </p:nvSpPr>
        <p:spPr/>
        <p:txBody>
          <a:bodyPr/>
          <a:lstStyle/>
          <a:p>
            <a:r>
              <a:rPr lang="es-MX" dirty="0"/>
              <a:t>QUE ALTERACIONES PUEDEN SURGIR? </a:t>
            </a:r>
          </a:p>
        </p:txBody>
      </p:sp>
      <p:sp>
        <p:nvSpPr>
          <p:cNvPr id="3" name="Marcador de contenido 2">
            <a:extLst>
              <a:ext uri="{FF2B5EF4-FFF2-40B4-BE49-F238E27FC236}">
                <a16:creationId xmlns:a16="http://schemas.microsoft.com/office/drawing/2014/main" id="{606B22C9-EBD7-C57A-3194-D2D60D5B6A0E}"/>
              </a:ext>
            </a:extLst>
          </p:cNvPr>
          <p:cNvSpPr>
            <a:spLocks noGrp="1"/>
          </p:cNvSpPr>
          <p:nvPr>
            <p:ph idx="1"/>
          </p:nvPr>
        </p:nvSpPr>
        <p:spPr/>
        <p:txBody>
          <a:bodyPr/>
          <a:lstStyle/>
          <a:p>
            <a:pPr marL="228600" marR="0" lvl="0" indent="-228600" algn="l" defTabSz="914400" rtl="0" eaLnBrk="1" fontAlgn="auto" latinLnBrk="0" hangingPunct="1">
              <a:lnSpc>
                <a:spcPts val="1800"/>
              </a:lnSpc>
              <a:spcBef>
                <a:spcPts val="1000"/>
              </a:spcBef>
              <a:spcAft>
                <a:spcPts val="900"/>
              </a:spcAft>
              <a:buClrTx/>
              <a:buSzTx/>
              <a:buFont typeface="Arial" panose="020B0604020202020204" pitchFamily="34" charset="0"/>
              <a:buChar char="•"/>
              <a:tabLst/>
              <a:defRPr/>
            </a:pPr>
            <a:endParaRPr kumimoji="0" lang="es-MX" sz="2200" b="1" i="0" u="none" strike="noStrike" kern="1200" cap="none" spc="0" normalizeH="0" baseline="0" noProof="0" dirty="0">
              <a:ln>
                <a:noFill/>
              </a:ln>
              <a:solidFill>
                <a:srgbClr val="0A0A0A"/>
              </a:solidFill>
              <a:effectLst/>
              <a:uLnTx/>
              <a:uFillTx/>
              <a:latin typeface="Arial" panose="020B0604020202020204" pitchFamily="34" charset="0"/>
              <a:ea typeface="+mn-ea"/>
              <a:cs typeface="+mn-cs"/>
            </a:endParaRPr>
          </a:p>
          <a:p>
            <a:pPr marL="228600" marR="0" lvl="0" indent="-228600" algn="l" defTabSz="914400" rtl="0" eaLnBrk="1" fontAlgn="auto" latinLnBrk="0" hangingPunct="1">
              <a:lnSpc>
                <a:spcPts val="1800"/>
              </a:lnSpc>
              <a:spcBef>
                <a:spcPts val="1000"/>
              </a:spcBef>
              <a:spcAft>
                <a:spcPts val="900"/>
              </a:spcAft>
              <a:buClrTx/>
              <a:buSzTx/>
              <a:buFont typeface="Arial" panose="020B0604020202020204" pitchFamily="34" charset="0"/>
              <a:buChar char="•"/>
              <a:tabLst/>
              <a:defRPr/>
            </a:pPr>
            <a:r>
              <a:rPr kumimoji="0" lang="es-MX" sz="2200" b="1" i="0" u="none" strike="noStrike" kern="1200" cap="none" spc="0" normalizeH="0" baseline="0" noProof="0" dirty="0" err="1">
                <a:ln>
                  <a:noFill/>
                </a:ln>
                <a:solidFill>
                  <a:srgbClr val="0A0A0A"/>
                </a:solidFill>
                <a:effectLst/>
                <a:uLnTx/>
                <a:uFillTx/>
                <a:latin typeface="Arial" panose="020B0604020202020204" pitchFamily="34" charset="0"/>
                <a:ea typeface="+mn-ea"/>
                <a:cs typeface="+mn-cs"/>
              </a:rPr>
              <a:t>Grelina</a:t>
            </a:r>
            <a:r>
              <a:rPr kumimoji="0" lang="es-MX" sz="2200" b="1" i="0" u="none" strike="noStrike" kern="1200" cap="none" spc="0" normalizeH="0" baseline="0" noProof="0" dirty="0">
                <a:ln>
                  <a:noFill/>
                </a:ln>
                <a:solidFill>
                  <a:srgbClr val="0A0A0A"/>
                </a:solidFill>
                <a:effectLst/>
                <a:uLnTx/>
                <a:uFillTx/>
                <a:latin typeface="Arial" panose="020B0604020202020204" pitchFamily="34" charset="0"/>
                <a:ea typeface="+mn-ea"/>
                <a:cs typeface="+mn-cs"/>
              </a:rPr>
              <a:t> y Sueño:</a:t>
            </a:r>
            <a:r>
              <a:rPr kumimoji="0" lang="es-MX" sz="2200" b="0" i="0" u="none" strike="noStrike" kern="1200" cap="none" spc="0" normalizeH="0" baseline="0" noProof="0" dirty="0">
                <a:ln>
                  <a:noFill/>
                </a:ln>
                <a:solidFill>
                  <a:srgbClr val="0A0A0A"/>
                </a:solidFill>
                <a:effectLst/>
                <a:uLnTx/>
                <a:uFillTx/>
                <a:latin typeface="Arial" panose="020B0604020202020204" pitchFamily="34" charset="0"/>
                <a:ea typeface="+mn-ea"/>
                <a:cs typeface="+mn-cs"/>
              </a:rPr>
              <a:t> La privación de sueño aumenta significativamente los niveles de </a:t>
            </a:r>
            <a:r>
              <a:rPr kumimoji="0" lang="es-MX" sz="2200" b="0" i="0" u="none" strike="noStrike" kern="1200" cap="none" spc="0" normalizeH="0" baseline="0" noProof="0" dirty="0" err="1">
                <a:ln>
                  <a:noFill/>
                </a:ln>
                <a:solidFill>
                  <a:srgbClr val="0A0A0A"/>
                </a:solidFill>
                <a:effectLst/>
                <a:uLnTx/>
                <a:uFillTx/>
                <a:latin typeface="Arial" panose="020B0604020202020204" pitchFamily="34" charset="0"/>
                <a:ea typeface="+mn-ea"/>
                <a:cs typeface="+mn-cs"/>
              </a:rPr>
              <a:t>grelina</a:t>
            </a:r>
            <a:r>
              <a:rPr kumimoji="0" lang="es-MX" sz="2200" b="0" i="0" u="none" strike="noStrike" kern="1200" cap="none" spc="0" normalizeH="0" baseline="0" noProof="0" dirty="0">
                <a:ln>
                  <a:noFill/>
                </a:ln>
                <a:solidFill>
                  <a:srgbClr val="0A0A0A"/>
                </a:solidFill>
                <a:effectLst/>
                <a:uLnTx/>
                <a:uFillTx/>
                <a:latin typeface="Arial" panose="020B0604020202020204" pitchFamily="34" charset="0"/>
                <a:ea typeface="+mn-ea"/>
                <a:cs typeface="+mn-cs"/>
              </a:rPr>
              <a:t>, estimulando el hambre y la necesidad de comer para obtener energía rápida.</a:t>
            </a:r>
          </a:p>
          <a:p>
            <a:pPr marL="228600" marR="0" lvl="0" indent="-228600" algn="l" defTabSz="914400" rtl="0" eaLnBrk="1" fontAlgn="auto" latinLnBrk="0" hangingPunct="1">
              <a:lnSpc>
                <a:spcPts val="1800"/>
              </a:lnSpc>
              <a:spcBef>
                <a:spcPts val="1000"/>
              </a:spcBef>
              <a:spcAft>
                <a:spcPts val="900"/>
              </a:spcAft>
              <a:buClrTx/>
              <a:buSzTx/>
              <a:buFont typeface="Arial" panose="020B0604020202020204" pitchFamily="34" charset="0"/>
              <a:buChar char="•"/>
              <a:tabLst/>
              <a:defRPr/>
            </a:pPr>
            <a:r>
              <a:rPr kumimoji="0" lang="es-MX" sz="2200" b="1" i="0" u="none" strike="noStrike" kern="1200" cap="none" spc="0" normalizeH="0" baseline="0" noProof="0" dirty="0">
                <a:ln>
                  <a:noFill/>
                </a:ln>
                <a:solidFill>
                  <a:srgbClr val="0A0A0A"/>
                </a:solidFill>
                <a:effectLst/>
                <a:uLnTx/>
                <a:uFillTx/>
                <a:latin typeface="Arial" panose="020B0604020202020204" pitchFamily="34" charset="0"/>
                <a:ea typeface="+mn-ea"/>
                <a:cs typeface="+mn-cs"/>
              </a:rPr>
              <a:t>Leptina y Sueño:</a:t>
            </a:r>
            <a:r>
              <a:rPr kumimoji="0" lang="es-MX" sz="2200" b="0" i="0" u="none" strike="noStrike" kern="1200" cap="none" spc="0" normalizeH="0" baseline="0" noProof="0" dirty="0">
                <a:ln>
                  <a:noFill/>
                </a:ln>
                <a:solidFill>
                  <a:srgbClr val="0A0A0A"/>
                </a:solidFill>
                <a:effectLst/>
                <a:uLnTx/>
                <a:uFillTx/>
                <a:latin typeface="Arial" panose="020B0604020202020204" pitchFamily="34" charset="0"/>
                <a:ea typeface="+mn-ea"/>
                <a:cs typeface="+mn-cs"/>
              </a:rPr>
              <a:t> La falta de descanso reduce la leptina, lo que disminuye la señal de saciedad en el cerebro, haciendo que el cuerpo no se sienta satisfecho tras comer.</a:t>
            </a:r>
          </a:p>
          <a:p>
            <a:pPr marL="228600" marR="0" lvl="0" indent="-228600" algn="l" defTabSz="914400" rtl="0" eaLnBrk="1" fontAlgn="auto" latinLnBrk="0" hangingPunct="1">
              <a:lnSpc>
                <a:spcPts val="1800"/>
              </a:lnSpc>
              <a:spcBef>
                <a:spcPts val="1000"/>
              </a:spcBef>
              <a:spcAft>
                <a:spcPts val="900"/>
              </a:spcAft>
              <a:buClrTx/>
              <a:buSzTx/>
              <a:buFont typeface="Arial" panose="020B0604020202020204" pitchFamily="34" charset="0"/>
              <a:buChar char="•"/>
              <a:tabLst/>
              <a:defRPr/>
            </a:pPr>
            <a:r>
              <a:rPr kumimoji="0" lang="es-MX" sz="2200" b="1" i="0" u="none" strike="noStrike" kern="1200" cap="none" spc="0" normalizeH="0" baseline="0" noProof="0" dirty="0">
                <a:ln>
                  <a:noFill/>
                </a:ln>
                <a:solidFill>
                  <a:srgbClr val="0A0A0A"/>
                </a:solidFill>
                <a:effectLst/>
                <a:uLnTx/>
                <a:uFillTx/>
                <a:latin typeface="Arial" panose="020B0604020202020204" pitchFamily="34" charset="0"/>
                <a:ea typeface="+mn-ea"/>
                <a:cs typeface="+mn-cs"/>
              </a:rPr>
              <a:t>Impacto </a:t>
            </a:r>
            <a:r>
              <a:rPr kumimoji="0" lang="es-MX" sz="2200" b="1" i="0" u="none" strike="noStrike" kern="1200" cap="none" spc="0" normalizeH="0" baseline="0" noProof="0" dirty="0" err="1">
                <a:ln>
                  <a:noFill/>
                </a:ln>
                <a:solidFill>
                  <a:srgbClr val="0A0A0A"/>
                </a:solidFill>
                <a:effectLst/>
                <a:uLnTx/>
                <a:uFillTx/>
                <a:latin typeface="Arial" panose="020B0604020202020204" pitchFamily="34" charset="0"/>
                <a:ea typeface="+mn-ea"/>
                <a:cs typeface="+mn-cs"/>
              </a:rPr>
              <a:t>Metabolico</a:t>
            </a:r>
            <a:r>
              <a:rPr kumimoji="0" lang="es-MX" sz="2200" b="1" i="0" u="none" strike="noStrike" kern="1200" cap="none" spc="0" normalizeH="0" baseline="0" noProof="0" dirty="0">
                <a:ln>
                  <a:noFill/>
                </a:ln>
                <a:solidFill>
                  <a:srgbClr val="0A0A0A"/>
                </a:solidFill>
                <a:effectLst/>
                <a:uLnTx/>
                <a:uFillTx/>
                <a:latin typeface="Arial" panose="020B0604020202020204" pitchFamily="34" charset="0"/>
                <a:ea typeface="+mn-ea"/>
                <a:cs typeface="+mn-cs"/>
              </a:rPr>
              <a:t>:</a:t>
            </a:r>
            <a:r>
              <a:rPr kumimoji="0" lang="es-MX" sz="2200" b="0" i="0" u="none" strike="noStrike" kern="1200" cap="none" spc="0" normalizeH="0" baseline="0" noProof="0" dirty="0">
                <a:ln>
                  <a:noFill/>
                </a:ln>
                <a:solidFill>
                  <a:srgbClr val="0A0A0A"/>
                </a:solidFill>
                <a:effectLst/>
                <a:uLnTx/>
                <a:uFillTx/>
                <a:latin typeface="Arial" panose="020B0604020202020204" pitchFamily="34" charset="0"/>
                <a:ea typeface="+mn-ea"/>
                <a:cs typeface="+mn-cs"/>
              </a:rPr>
              <a:t> El desequilibrio (baja leptina + alta </a:t>
            </a:r>
            <a:r>
              <a:rPr kumimoji="0" lang="es-MX" sz="2200" b="0" i="0" u="none" strike="noStrike" kern="1200" cap="none" spc="0" normalizeH="0" baseline="0" noProof="0" dirty="0" err="1">
                <a:ln>
                  <a:noFill/>
                </a:ln>
                <a:solidFill>
                  <a:srgbClr val="0A0A0A"/>
                </a:solidFill>
                <a:effectLst/>
                <a:uLnTx/>
                <a:uFillTx/>
                <a:latin typeface="Arial" panose="020B0604020202020204" pitchFamily="34" charset="0"/>
                <a:ea typeface="+mn-ea"/>
                <a:cs typeface="+mn-cs"/>
              </a:rPr>
              <a:t>grelina</a:t>
            </a:r>
            <a:r>
              <a:rPr kumimoji="0" lang="es-MX" sz="2200" b="0" i="0" u="none" strike="noStrike" kern="1200" cap="none" spc="0" normalizeH="0" baseline="0" noProof="0" dirty="0">
                <a:ln>
                  <a:noFill/>
                </a:ln>
                <a:solidFill>
                  <a:srgbClr val="0A0A0A"/>
                </a:solidFill>
                <a:effectLst/>
                <a:uLnTx/>
                <a:uFillTx/>
                <a:latin typeface="Arial" panose="020B0604020202020204" pitchFamily="34" charset="0"/>
                <a:ea typeface="+mn-ea"/>
                <a:cs typeface="+mn-cs"/>
              </a:rPr>
              <a:t>) por mal sueño es un factor crítico en el aumento de peso, afectando la regulación del metabolismo a largo plazo.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MX" sz="2400" b="0" i="0" u="none" strike="noStrike" kern="1200" cap="none" spc="0" normalizeH="0" baseline="0" noProof="0" dirty="0">
                <a:ln>
                  <a:noFill/>
                </a:ln>
                <a:solidFill>
                  <a:prstClr val="black"/>
                </a:solidFill>
                <a:effectLst/>
                <a:uLnTx/>
                <a:uFillTx/>
                <a:latin typeface="Aptos" panose="02110004020202020204"/>
                <a:ea typeface="+mn-ea"/>
                <a:cs typeface="+mn-cs"/>
              </a:rPr>
              <a:t>El impacto de la cafeína y alcohol: La cafeína bloquea los receptores de adenosina (la sustancia que crea presión de sueño), mientras que el alcohol fragmenta el sueño y elimina el sueño REM.</a:t>
            </a:r>
          </a:p>
          <a:p>
            <a:pPr marL="228600" marR="0" lvl="0" indent="-228600" algn="l" defTabSz="914400" rtl="0" eaLnBrk="1" fontAlgn="auto" latinLnBrk="0" hangingPunct="1">
              <a:lnSpc>
                <a:spcPts val="1800"/>
              </a:lnSpc>
              <a:spcBef>
                <a:spcPts val="1000"/>
              </a:spcBef>
              <a:spcAft>
                <a:spcPts val="900"/>
              </a:spcAft>
              <a:buClrTx/>
              <a:buSzTx/>
              <a:buFont typeface="Arial" panose="020B0604020202020204" pitchFamily="34" charset="0"/>
              <a:buChar char="•"/>
              <a:tabLst/>
              <a:defRPr/>
            </a:pPr>
            <a:endParaRPr kumimoji="0" lang="es-MX" sz="2200" b="0" i="0" u="none" strike="noStrike" kern="1200" cap="none" spc="0" normalizeH="0" baseline="0" noProof="0" dirty="0">
              <a:ln>
                <a:noFill/>
              </a:ln>
              <a:solidFill>
                <a:srgbClr val="0A0A0A"/>
              </a:solidFill>
              <a:effectLst/>
              <a:uLnTx/>
              <a:uFillTx/>
              <a:latin typeface="Arial" panose="020B0604020202020204" pitchFamily="34" charset="0"/>
              <a:ea typeface="+mn-ea"/>
              <a:cs typeface="+mn-cs"/>
            </a:endParaRPr>
          </a:p>
          <a:p>
            <a:endParaRPr lang="es-MX" dirty="0"/>
          </a:p>
        </p:txBody>
      </p:sp>
    </p:spTree>
    <p:extLst>
      <p:ext uri="{BB962C8B-B14F-4D97-AF65-F5344CB8AC3E}">
        <p14:creationId xmlns:p14="http://schemas.microsoft.com/office/powerpoint/2010/main" val="3968007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551A04-9327-9D14-FEBB-38FCE5D75284}"/>
              </a:ext>
            </a:extLst>
          </p:cNvPr>
          <p:cNvSpPr>
            <a:spLocks noGrp="1"/>
          </p:cNvSpPr>
          <p:nvPr>
            <p:ph type="title"/>
          </p:nvPr>
        </p:nvSpPr>
        <p:spPr>
          <a:xfrm>
            <a:off x="838200" y="365125"/>
            <a:ext cx="10515600" cy="454681"/>
          </a:xfrm>
        </p:spPr>
        <p:txBody>
          <a:bodyPr>
            <a:normAutofit fontScale="90000"/>
          </a:bodyPr>
          <a:lstStyle/>
          <a:p>
            <a:br>
              <a:rPr lang="es-MX" dirty="0"/>
            </a:br>
            <a:r>
              <a:rPr lang="es-MX" dirty="0"/>
              <a:t>Qué significan REM y NREM?</a:t>
            </a:r>
            <a:br>
              <a:rPr lang="es-MX" dirty="0"/>
            </a:br>
            <a:endParaRPr lang="es-MX" dirty="0"/>
          </a:p>
        </p:txBody>
      </p:sp>
      <p:sp>
        <p:nvSpPr>
          <p:cNvPr id="3" name="Marcador de contenido 2">
            <a:extLst>
              <a:ext uri="{FF2B5EF4-FFF2-40B4-BE49-F238E27FC236}">
                <a16:creationId xmlns:a16="http://schemas.microsoft.com/office/drawing/2014/main" id="{5C175F32-E988-E6AD-0F8A-B0BA8D87B1DB}"/>
              </a:ext>
            </a:extLst>
          </p:cNvPr>
          <p:cNvSpPr>
            <a:spLocks noGrp="1"/>
          </p:cNvSpPr>
          <p:nvPr>
            <p:ph idx="1"/>
          </p:nvPr>
        </p:nvSpPr>
        <p:spPr>
          <a:xfrm>
            <a:off x="838200" y="945931"/>
            <a:ext cx="10515600" cy="5231032"/>
          </a:xfrm>
        </p:spPr>
        <p:txBody>
          <a:bodyPr>
            <a:noAutofit/>
          </a:bodyPr>
          <a:lstStyle/>
          <a:p>
            <a:r>
              <a:rPr lang="es-MX" sz="2400" dirty="0"/>
              <a:t>El sueño se divide en dos tipos principales: REM (movimientos oculares rápidos) y no REM (NREM). </a:t>
            </a:r>
          </a:p>
          <a:p>
            <a:r>
              <a:rPr lang="es-MX" sz="2400" dirty="0"/>
              <a:t>El sueño no REM (etapas 1-3) es el descanso físico, profundo y reparador, donde el cuerpo se regenera. El sueño REM es la fase de alta actividad cerebral y sueños vívidos, fundamental para la memoria. </a:t>
            </a:r>
          </a:p>
          <a:p>
            <a:r>
              <a:rPr lang="es-MX" sz="2400" dirty="0"/>
              <a:t>Diferencias Clave:</a:t>
            </a:r>
          </a:p>
          <a:p>
            <a:r>
              <a:rPr lang="es-MX" sz="2400" dirty="0"/>
              <a:t>Sueño No REM (NREM) (aprox. 75-80% de la noche):</a:t>
            </a:r>
          </a:p>
          <a:p>
            <a:r>
              <a:rPr lang="es-MX" sz="2400" dirty="0"/>
              <a:t>Etapa 1 (N1): Sueño ligero, transición vigilia-sueño.</a:t>
            </a:r>
          </a:p>
          <a:p>
            <a:r>
              <a:rPr lang="es-MX" sz="2400" dirty="0"/>
              <a:t>Etapa 2 (N2): Sueño ligero, ritmo cardíaco y temperatura bajan.</a:t>
            </a:r>
          </a:p>
          <a:p>
            <a:r>
              <a:rPr lang="es-MX" sz="2400" dirty="0"/>
              <a:t>Etapa 3 (N3): Sueño profundo o de ondas lentas. Momento de mayor reparación física y muscular.</a:t>
            </a:r>
          </a:p>
          <a:p>
            <a:r>
              <a:rPr lang="es-MX" sz="2400" dirty="0"/>
              <a:t>Fisiología: Disminución de la actividad cerebral, respiración lenta y músculos relajados.</a:t>
            </a:r>
          </a:p>
        </p:txBody>
      </p:sp>
    </p:spTree>
    <p:extLst>
      <p:ext uri="{BB962C8B-B14F-4D97-AF65-F5344CB8AC3E}">
        <p14:creationId xmlns:p14="http://schemas.microsoft.com/office/powerpoint/2010/main" val="3894033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70B431-8368-89AC-DA3E-C56EC57742E8}"/>
              </a:ext>
            </a:extLst>
          </p:cNvPr>
          <p:cNvSpPr>
            <a:spLocks noGrp="1"/>
          </p:cNvSpPr>
          <p:nvPr>
            <p:ph type="title"/>
          </p:nvPr>
        </p:nvSpPr>
        <p:spPr>
          <a:xfrm>
            <a:off x="838200" y="365126"/>
            <a:ext cx="10515600" cy="706930"/>
          </a:xfrm>
        </p:spPr>
        <p:txBody>
          <a:bodyPr/>
          <a:lstStyle/>
          <a:p>
            <a:endParaRPr lang="es-MX" dirty="0"/>
          </a:p>
        </p:txBody>
      </p:sp>
      <p:sp>
        <p:nvSpPr>
          <p:cNvPr id="3" name="Marcador de contenido 2">
            <a:extLst>
              <a:ext uri="{FF2B5EF4-FFF2-40B4-BE49-F238E27FC236}">
                <a16:creationId xmlns:a16="http://schemas.microsoft.com/office/drawing/2014/main" id="{4256A72E-0F2A-356E-CC5F-2E905F336883}"/>
              </a:ext>
            </a:extLst>
          </p:cNvPr>
          <p:cNvSpPr>
            <a:spLocks noGrp="1"/>
          </p:cNvSpPr>
          <p:nvPr>
            <p:ph idx="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MX" sz="2400" b="0" i="0" u="none" strike="noStrike" kern="1200" cap="none" spc="0" normalizeH="0" baseline="0" noProof="0" dirty="0">
                <a:ln>
                  <a:noFill/>
                </a:ln>
                <a:solidFill>
                  <a:prstClr val="black"/>
                </a:solidFill>
                <a:effectLst/>
                <a:uLnTx/>
                <a:uFillTx/>
                <a:latin typeface="Aptos" panose="02110004020202020204"/>
                <a:ea typeface="+mn-ea"/>
                <a:cs typeface="+mn-cs"/>
              </a:rPr>
              <a:t>Sueño REM (aprox. 20-25% de la noche):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MX" sz="2400" b="0" i="0" u="none" strike="noStrike" kern="1200" cap="none" spc="0" normalizeH="0" baseline="0" noProof="0" dirty="0">
                <a:ln>
                  <a:noFill/>
                </a:ln>
                <a:solidFill>
                  <a:prstClr val="black"/>
                </a:solidFill>
                <a:effectLst/>
                <a:uLnTx/>
                <a:uFillTx/>
                <a:latin typeface="Aptos" panose="02110004020202020204"/>
                <a:ea typeface="+mn-ea"/>
                <a:cs typeface="+mn-cs"/>
              </a:rPr>
              <a:t>Actividad: Cerebro muy activo, similar a estar despierto (sueño paradójico).</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MX" sz="2400" b="0" i="0" u="none" strike="noStrike" kern="1200" cap="none" spc="0" normalizeH="0" baseline="0" noProof="0" dirty="0">
                <a:ln>
                  <a:noFill/>
                </a:ln>
                <a:solidFill>
                  <a:prstClr val="black"/>
                </a:solidFill>
                <a:effectLst/>
                <a:uLnTx/>
                <a:uFillTx/>
                <a:latin typeface="Aptos" panose="02110004020202020204"/>
                <a:ea typeface="+mn-ea"/>
                <a:cs typeface="+mn-cs"/>
              </a:rPr>
              <a:t>Movimientos: Movimientos oculares rápidos, pero parálisis de músculos esqueléticos.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MX" sz="2400" b="0" i="0" u="none" strike="noStrike" kern="1200" cap="none" spc="0" normalizeH="0" baseline="0" noProof="0" dirty="0">
                <a:ln>
                  <a:noFill/>
                </a:ln>
                <a:solidFill>
                  <a:prstClr val="black"/>
                </a:solidFill>
                <a:effectLst/>
                <a:uLnTx/>
                <a:uFillTx/>
                <a:latin typeface="Aptos" panose="02110004020202020204"/>
                <a:ea typeface="+mn-ea"/>
                <a:cs typeface="+mn-cs"/>
              </a:rPr>
              <a:t>Función: Procesamiento de emociones, consolidación de la memoria y aprendizaje.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MX" sz="2400" b="0" i="0" u="none" strike="noStrike" kern="1200" cap="none" spc="0" normalizeH="0" baseline="0" noProof="0" dirty="0">
                <a:ln>
                  <a:noFill/>
                </a:ln>
                <a:solidFill>
                  <a:prstClr val="black"/>
                </a:solidFill>
                <a:effectLst/>
                <a:uLnTx/>
                <a:uFillTx/>
                <a:latin typeface="Aptos" panose="02110004020202020204"/>
                <a:ea typeface="+mn-ea"/>
                <a:cs typeface="+mn-cs"/>
              </a:rPr>
              <a:t>Ciclos: Suele comenzar 90 minutos después de dormir y aumenta su duración en la segunda mitad de la noche.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MX" sz="2400" b="0" i="0" u="none" strike="noStrike" kern="1200" cap="none" spc="0" normalizeH="0" baseline="0" noProof="0" dirty="0">
                <a:ln>
                  <a:noFill/>
                </a:ln>
                <a:solidFill>
                  <a:prstClr val="black"/>
                </a:solidFill>
                <a:effectLst/>
                <a:uLnTx/>
                <a:uFillTx/>
                <a:latin typeface="Aptos" panose="02110004020202020204"/>
                <a:ea typeface="+mn-ea"/>
                <a:cs typeface="+mn-cs"/>
              </a:rPr>
              <a:t>Ambas fases alternan cíclicamente entre 4 y 6 veces por noche, siendo esenciales para una salud física y mental óptima. </a:t>
            </a:r>
          </a:p>
          <a:p>
            <a:endParaRPr lang="es-MX" dirty="0"/>
          </a:p>
        </p:txBody>
      </p:sp>
    </p:spTree>
    <p:extLst>
      <p:ext uri="{BB962C8B-B14F-4D97-AF65-F5344CB8AC3E}">
        <p14:creationId xmlns:p14="http://schemas.microsoft.com/office/powerpoint/2010/main" val="1160919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25">
            <a:extLst>
              <a:ext uri="{FF2B5EF4-FFF2-40B4-BE49-F238E27FC236}">
                <a16:creationId xmlns:a16="http://schemas.microsoft.com/office/drawing/2014/main" id="{2C9A9DA9-7DC8-488B-A882-123947B0F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3" name="Rectangle 27">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70ED8460-A581-484C-0710-E98E80F16F38}"/>
              </a:ext>
            </a:extLst>
          </p:cNvPr>
          <p:cNvSpPr>
            <a:spLocks noGrp="1"/>
          </p:cNvSpPr>
          <p:nvPr>
            <p:ph type="title"/>
          </p:nvPr>
        </p:nvSpPr>
        <p:spPr>
          <a:xfrm>
            <a:off x="841247" y="978619"/>
            <a:ext cx="3410712" cy="789790"/>
          </a:xfrm>
          <a:prstGeom prst="ellipse">
            <a:avLst/>
          </a:prstGeom>
        </p:spPr>
        <p:txBody>
          <a:bodyPr vert="horz" lIns="91440" tIns="45720" rIns="91440" bIns="45720" rtlCol="0" anchor="ctr">
            <a:noAutofit/>
          </a:bodyPr>
          <a:lstStyle/>
          <a:p>
            <a:br>
              <a:rPr lang="en-US" sz="1600" b="1" i="0" kern="1200" dirty="0">
                <a:solidFill>
                  <a:schemeClr val="tx1"/>
                </a:solidFill>
                <a:effectLst/>
                <a:latin typeface="+mj-lt"/>
                <a:ea typeface="+mj-ea"/>
                <a:cs typeface="+mj-cs"/>
              </a:rPr>
            </a:br>
            <a:r>
              <a:rPr lang="en-US" sz="1600" b="1" i="0" kern="1200" dirty="0">
                <a:solidFill>
                  <a:schemeClr val="tx1"/>
                </a:solidFill>
                <a:effectLst/>
                <a:latin typeface="+mj-lt"/>
                <a:ea typeface="+mj-ea"/>
                <a:cs typeface="+mj-cs"/>
              </a:rPr>
              <a:t>Fase 1 de </a:t>
            </a:r>
            <a:r>
              <a:rPr lang="en-US" sz="1600" b="1" i="0" kern="1200" dirty="0" err="1">
                <a:solidFill>
                  <a:schemeClr val="tx1"/>
                </a:solidFill>
                <a:effectLst/>
                <a:latin typeface="+mj-lt"/>
                <a:ea typeface="+mj-ea"/>
                <a:cs typeface="+mj-cs"/>
              </a:rPr>
              <a:t>sueño</a:t>
            </a:r>
            <a:r>
              <a:rPr lang="en-US" sz="1600" b="1" i="0" kern="1200" dirty="0">
                <a:solidFill>
                  <a:schemeClr val="tx1"/>
                </a:solidFill>
                <a:effectLst/>
                <a:latin typeface="+mj-lt"/>
                <a:ea typeface="+mj-ea"/>
                <a:cs typeface="+mj-cs"/>
              </a:rPr>
              <a:t> No REM o Etapa N1</a:t>
            </a:r>
            <a:br>
              <a:rPr lang="en-US" sz="1600" b="1" i="0" kern="1200" dirty="0">
                <a:solidFill>
                  <a:schemeClr val="tx1"/>
                </a:solidFill>
                <a:effectLst/>
                <a:latin typeface="+mj-lt"/>
                <a:ea typeface="+mj-ea"/>
                <a:cs typeface="+mj-cs"/>
              </a:rPr>
            </a:br>
            <a:endParaRPr lang="en-US" sz="1600" kern="1200" dirty="0">
              <a:solidFill>
                <a:schemeClr val="tx1"/>
              </a:solidFill>
              <a:latin typeface="+mj-lt"/>
              <a:ea typeface="+mj-ea"/>
              <a:cs typeface="+mj-cs"/>
            </a:endParaRPr>
          </a:p>
        </p:txBody>
      </p:sp>
      <p:sp>
        <p:nvSpPr>
          <p:cNvPr id="30" name="Rectangle 29">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1300"/>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2" name="Rectangle 31">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093976"/>
            <a:ext cx="3328416"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CuadroTexto 5">
            <a:extLst>
              <a:ext uri="{FF2B5EF4-FFF2-40B4-BE49-F238E27FC236}">
                <a16:creationId xmlns:a16="http://schemas.microsoft.com/office/drawing/2014/main" id="{8F422848-957D-DE55-2AE1-F591819CA810}"/>
              </a:ext>
            </a:extLst>
          </p:cNvPr>
          <p:cNvSpPr txBox="1"/>
          <p:nvPr/>
        </p:nvSpPr>
        <p:spPr>
          <a:xfrm>
            <a:off x="841248" y="1875388"/>
            <a:ext cx="3412219" cy="3937733"/>
          </a:xfrm>
          <a:prstGeom prst="rect">
            <a:avLst/>
          </a:prstGeom>
        </p:spPr>
        <p:txBody>
          <a:bodyPr vert="horz" lIns="91440" tIns="45720" rIns="91440" bIns="45720" rtlCol="0">
            <a:noAutofit/>
          </a:bodyPr>
          <a:lstStyle/>
          <a:p>
            <a:pPr indent="-228600">
              <a:lnSpc>
                <a:spcPct val="90000"/>
              </a:lnSpc>
              <a:buFont typeface="Arial" panose="020B0604020202020204" pitchFamily="34" charset="0"/>
              <a:buChar char="•"/>
            </a:pPr>
            <a:r>
              <a:rPr lang="en-US" sz="1400" b="0" i="0" dirty="0">
                <a:effectLst/>
              </a:rPr>
              <a:t>Se </a:t>
            </a:r>
            <a:r>
              <a:rPr lang="en-US" sz="1400" b="0" i="0" dirty="0" err="1">
                <a:effectLst/>
              </a:rPr>
              <a:t>trata</a:t>
            </a:r>
            <a:r>
              <a:rPr lang="en-US" sz="1400" b="0" i="0" dirty="0">
                <a:effectLst/>
              </a:rPr>
              <a:t> de </a:t>
            </a:r>
            <a:r>
              <a:rPr lang="en-US" sz="1400" b="0" i="0" dirty="0" err="1">
                <a:effectLst/>
              </a:rPr>
              <a:t>una</a:t>
            </a:r>
            <a:r>
              <a:rPr lang="en-US" sz="1400" b="0" i="0" dirty="0">
                <a:effectLst/>
              </a:rPr>
              <a:t> </a:t>
            </a:r>
            <a:r>
              <a:rPr lang="en-US" sz="1400" b="0" i="0" dirty="0" err="1">
                <a:effectLst/>
              </a:rPr>
              <a:t>etapa</a:t>
            </a:r>
            <a:r>
              <a:rPr lang="en-US" sz="1400" b="0" i="0" dirty="0">
                <a:effectLst/>
              </a:rPr>
              <a:t> de </a:t>
            </a:r>
            <a:r>
              <a:rPr lang="en-US" sz="1400" b="0" i="0" dirty="0" err="1">
                <a:effectLst/>
              </a:rPr>
              <a:t>sueño</a:t>
            </a:r>
            <a:r>
              <a:rPr lang="en-US" sz="1400" b="0" i="0" dirty="0">
                <a:effectLst/>
              </a:rPr>
              <a:t> ligero </a:t>
            </a:r>
            <a:r>
              <a:rPr lang="en-US" sz="1400" b="0" i="0" dirty="0" err="1">
                <a:effectLst/>
              </a:rPr>
              <a:t>donde</a:t>
            </a:r>
            <a:r>
              <a:rPr lang="en-US" sz="1400" b="0" i="0" dirty="0">
                <a:effectLst/>
              </a:rPr>
              <a:t> se </a:t>
            </a:r>
            <a:r>
              <a:rPr lang="en-US" sz="1400" b="0" i="0" dirty="0" err="1">
                <a:effectLst/>
              </a:rPr>
              <a:t>realiza</a:t>
            </a:r>
            <a:r>
              <a:rPr lang="en-US" sz="1400" b="0" i="0" dirty="0">
                <a:effectLst/>
              </a:rPr>
              <a:t> </a:t>
            </a:r>
            <a:r>
              <a:rPr lang="en-US" sz="1400" b="0" i="0" dirty="0" err="1">
                <a:effectLst/>
              </a:rPr>
              <a:t>el</a:t>
            </a:r>
            <a:r>
              <a:rPr lang="en-US" sz="1400" b="0" i="0" dirty="0">
                <a:effectLst/>
              </a:rPr>
              <a:t> paso de la </a:t>
            </a:r>
            <a:r>
              <a:rPr lang="en-US" sz="1400" b="0" i="0" dirty="0" err="1">
                <a:effectLst/>
              </a:rPr>
              <a:t>vigilia</a:t>
            </a:r>
            <a:r>
              <a:rPr lang="en-US" sz="1400" b="0" i="0" dirty="0">
                <a:effectLst/>
              </a:rPr>
              <a:t> al </a:t>
            </a:r>
            <a:r>
              <a:rPr lang="en-US" sz="1400" b="0" i="0" dirty="0" err="1">
                <a:effectLst/>
              </a:rPr>
              <a:t>sueño</a:t>
            </a:r>
            <a:r>
              <a:rPr lang="en-US" sz="1400" b="0" i="0" dirty="0">
                <a:effectLst/>
              </a:rPr>
              <a:t>. Tiene </a:t>
            </a:r>
            <a:r>
              <a:rPr lang="en-US" sz="1400" b="0" i="0" dirty="0" err="1">
                <a:effectLst/>
              </a:rPr>
              <a:t>una</a:t>
            </a:r>
            <a:r>
              <a:rPr lang="en-US" sz="1400" b="0" i="0" dirty="0">
                <a:effectLst/>
              </a:rPr>
              <a:t> </a:t>
            </a:r>
            <a:r>
              <a:rPr lang="en-US" sz="1400" b="0" i="0" dirty="0" err="1">
                <a:effectLst/>
              </a:rPr>
              <a:t>duración</a:t>
            </a:r>
            <a:r>
              <a:rPr lang="en-US" sz="1400" b="0" i="0" dirty="0">
                <a:effectLst/>
              </a:rPr>
              <a:t> media de entre 5 y 10 </a:t>
            </a:r>
            <a:r>
              <a:rPr lang="en-US" sz="1400" b="0" i="0" dirty="0" err="1">
                <a:effectLst/>
              </a:rPr>
              <a:t>minutos</a:t>
            </a:r>
            <a:r>
              <a:rPr lang="en-US" sz="1400" b="0" i="0" dirty="0">
                <a:effectLst/>
              </a:rPr>
              <a:t> y la </a:t>
            </a:r>
            <a:r>
              <a:rPr lang="en-US" sz="1400" b="0" i="0" dirty="0" err="1">
                <a:effectLst/>
              </a:rPr>
              <a:t>mayoría</a:t>
            </a:r>
            <a:r>
              <a:rPr lang="en-US" sz="1400" b="0" i="0" dirty="0">
                <a:effectLst/>
              </a:rPr>
              <a:t> de </a:t>
            </a:r>
            <a:r>
              <a:rPr lang="en-US" sz="1400" b="0" i="0" dirty="0" err="1">
                <a:effectLst/>
              </a:rPr>
              <a:t>los</a:t>
            </a:r>
            <a:r>
              <a:rPr lang="en-US" sz="1400" b="0" i="0" dirty="0">
                <a:effectLst/>
              </a:rPr>
              <a:t> </a:t>
            </a:r>
            <a:r>
              <a:rPr lang="en-US" sz="1400" b="0" i="0" dirty="0" err="1">
                <a:effectLst/>
              </a:rPr>
              <a:t>adultos</a:t>
            </a:r>
            <a:r>
              <a:rPr lang="en-US" sz="1400" b="0" i="0" dirty="0">
                <a:effectLst/>
              </a:rPr>
              <a:t> </a:t>
            </a:r>
            <a:r>
              <a:rPr lang="en-US" sz="1400" b="0" i="0" dirty="0" err="1">
                <a:effectLst/>
              </a:rPr>
              <a:t>pasamos</a:t>
            </a:r>
            <a:r>
              <a:rPr lang="en-US" sz="1400" b="0" i="0" dirty="0">
                <a:effectLst/>
              </a:rPr>
              <a:t> al </a:t>
            </a:r>
            <a:r>
              <a:rPr lang="en-US" sz="1400" b="0" i="0" dirty="0" err="1">
                <a:effectLst/>
              </a:rPr>
              <a:t>rededor</a:t>
            </a:r>
            <a:r>
              <a:rPr lang="en-US" sz="1400" b="0" i="0" dirty="0">
                <a:effectLst/>
              </a:rPr>
              <a:t> de un 5% de </a:t>
            </a:r>
            <a:r>
              <a:rPr lang="en-US" sz="1400" b="0" i="0" dirty="0" err="1">
                <a:effectLst/>
              </a:rPr>
              <a:t>nuestro</a:t>
            </a:r>
            <a:r>
              <a:rPr lang="en-US" sz="1400" b="0" i="0" dirty="0">
                <a:effectLst/>
              </a:rPr>
              <a:t> </a:t>
            </a:r>
            <a:r>
              <a:rPr lang="en-US" sz="1400" b="0" i="0" dirty="0" err="1">
                <a:effectLst/>
              </a:rPr>
              <a:t>tiempo</a:t>
            </a:r>
            <a:r>
              <a:rPr lang="en-US" sz="1400" b="0" i="0" dirty="0">
                <a:effectLst/>
              </a:rPr>
              <a:t> de </a:t>
            </a:r>
            <a:r>
              <a:rPr lang="en-US" sz="1400" b="0" i="0" dirty="0" err="1">
                <a:effectLst/>
              </a:rPr>
              <a:t>sueño</a:t>
            </a:r>
            <a:r>
              <a:rPr lang="en-US" sz="1400" b="0" i="0" dirty="0">
                <a:effectLst/>
              </a:rPr>
              <a:t> </a:t>
            </a:r>
            <a:r>
              <a:rPr lang="en-US" sz="1400" b="0" i="0" dirty="0" err="1">
                <a:effectLst/>
              </a:rPr>
              <a:t>en</a:t>
            </a:r>
            <a:r>
              <a:rPr lang="en-US" sz="1400" b="0" i="0" dirty="0">
                <a:effectLst/>
              </a:rPr>
              <a:t> </a:t>
            </a:r>
            <a:r>
              <a:rPr lang="en-US" sz="1400" b="0" i="0" dirty="0" err="1">
                <a:effectLst/>
              </a:rPr>
              <a:t>esta</a:t>
            </a:r>
            <a:r>
              <a:rPr lang="en-US" sz="1400" b="0" i="0" dirty="0">
                <a:effectLst/>
              </a:rPr>
              <a:t> </a:t>
            </a:r>
            <a:r>
              <a:rPr lang="en-US" sz="1400" b="0" i="0" dirty="0" err="1">
                <a:effectLst/>
              </a:rPr>
              <a:t>fase</a:t>
            </a:r>
            <a:r>
              <a:rPr lang="en-US" sz="1400" b="0" i="0" dirty="0">
                <a:effectLst/>
              </a:rPr>
              <a:t>. Pero ¿</a:t>
            </a:r>
            <a:r>
              <a:rPr lang="en-US" sz="1400" b="0" i="0" dirty="0" err="1">
                <a:effectLst/>
              </a:rPr>
              <a:t>cómo</a:t>
            </a:r>
            <a:r>
              <a:rPr lang="en-US" sz="1400" b="0" i="0" dirty="0">
                <a:effectLst/>
              </a:rPr>
              <a:t> se </a:t>
            </a:r>
            <a:r>
              <a:rPr lang="en-US" sz="1400" b="0" i="0" dirty="0" err="1">
                <a:effectLst/>
              </a:rPr>
              <a:t>puede</a:t>
            </a:r>
            <a:r>
              <a:rPr lang="en-US" sz="1400" b="0" i="0" dirty="0">
                <a:effectLst/>
              </a:rPr>
              <a:t> </a:t>
            </a:r>
            <a:r>
              <a:rPr lang="en-US" sz="1400" b="0" i="0" dirty="0" err="1">
                <a:effectLst/>
              </a:rPr>
              <a:t>detectar</a:t>
            </a:r>
            <a:r>
              <a:rPr lang="en-US" sz="1400" b="0" i="0" dirty="0">
                <a:effectLst/>
              </a:rPr>
              <a:t> </a:t>
            </a:r>
            <a:r>
              <a:rPr lang="en-US" sz="1400" b="0" i="0" dirty="0" err="1">
                <a:effectLst/>
              </a:rPr>
              <a:t>que</a:t>
            </a:r>
            <a:r>
              <a:rPr lang="en-US" sz="1400" b="0" i="0" dirty="0">
                <a:effectLst/>
              </a:rPr>
              <a:t> </a:t>
            </a:r>
            <a:r>
              <a:rPr lang="en-US" sz="1400" b="0" i="0" dirty="0" err="1">
                <a:effectLst/>
              </a:rPr>
              <a:t>nos</a:t>
            </a:r>
            <a:r>
              <a:rPr lang="en-US" sz="1400" b="0" i="0" dirty="0">
                <a:effectLst/>
              </a:rPr>
              <a:t> </a:t>
            </a:r>
            <a:r>
              <a:rPr lang="en-US" sz="1400" b="0" i="0" dirty="0" err="1">
                <a:effectLst/>
              </a:rPr>
              <a:t>encontramos</a:t>
            </a:r>
            <a:r>
              <a:rPr lang="en-US" sz="1400" b="0" i="0" dirty="0">
                <a:effectLst/>
              </a:rPr>
              <a:t> </a:t>
            </a:r>
            <a:r>
              <a:rPr lang="en-US" sz="1400" b="0" i="0" dirty="0" err="1">
                <a:effectLst/>
              </a:rPr>
              <a:t>en</a:t>
            </a:r>
            <a:r>
              <a:rPr lang="en-US" sz="1400" b="0" i="0" dirty="0">
                <a:effectLst/>
              </a:rPr>
              <a:t> </a:t>
            </a:r>
            <a:r>
              <a:rPr lang="en-US" sz="1400" b="0" i="0" dirty="0" err="1">
                <a:effectLst/>
              </a:rPr>
              <a:t>esta</a:t>
            </a:r>
            <a:r>
              <a:rPr lang="en-US" sz="1400" b="0" i="0" dirty="0">
                <a:effectLst/>
              </a:rPr>
              <a:t> </a:t>
            </a:r>
            <a:r>
              <a:rPr lang="en-US" sz="1400" b="0" i="0" dirty="0" err="1">
                <a:effectLst/>
              </a:rPr>
              <a:t>fase</a:t>
            </a:r>
            <a:r>
              <a:rPr lang="en-US" sz="1400" b="0" i="0" dirty="0">
                <a:effectLst/>
              </a:rPr>
              <a:t>? Los </a:t>
            </a:r>
            <a:r>
              <a:rPr lang="en-US" sz="1400" b="0" i="0" dirty="0" err="1">
                <a:effectLst/>
              </a:rPr>
              <a:t>principales</a:t>
            </a:r>
            <a:r>
              <a:rPr lang="en-US" sz="1400" b="0" i="0" dirty="0">
                <a:effectLst/>
              </a:rPr>
              <a:t> </a:t>
            </a:r>
            <a:r>
              <a:rPr lang="en-US" sz="1400" b="0" i="0" dirty="0" err="1">
                <a:effectLst/>
              </a:rPr>
              <a:t>cambios</a:t>
            </a:r>
            <a:r>
              <a:rPr lang="en-US" sz="1400" b="0" i="0" dirty="0">
                <a:effectLst/>
              </a:rPr>
              <a:t> </a:t>
            </a:r>
            <a:r>
              <a:rPr lang="en-US" sz="1400" b="0" i="0" dirty="0" err="1">
                <a:effectLst/>
              </a:rPr>
              <a:t>que</a:t>
            </a:r>
            <a:r>
              <a:rPr lang="en-US" sz="1400" b="0" i="0" dirty="0">
                <a:effectLst/>
              </a:rPr>
              <a:t> se </a:t>
            </a:r>
            <a:r>
              <a:rPr lang="en-US" sz="1400" b="0" i="0" dirty="0" err="1">
                <a:effectLst/>
              </a:rPr>
              <a:t>producen</a:t>
            </a:r>
            <a:r>
              <a:rPr lang="en-US" sz="1400" b="0" i="0" dirty="0">
                <a:effectLst/>
              </a:rPr>
              <a:t> </a:t>
            </a:r>
            <a:r>
              <a:rPr lang="en-US" sz="1400" b="0" i="0" dirty="0" err="1">
                <a:effectLst/>
              </a:rPr>
              <a:t>en</a:t>
            </a:r>
            <a:r>
              <a:rPr lang="en-US" sz="1400" b="0" i="0" dirty="0">
                <a:effectLst/>
              </a:rPr>
              <a:t> </a:t>
            </a:r>
            <a:r>
              <a:rPr lang="en-US" sz="1400" b="0" i="0" dirty="0" err="1">
                <a:effectLst/>
              </a:rPr>
              <a:t>nuestro</a:t>
            </a:r>
            <a:r>
              <a:rPr lang="en-US" sz="1400" b="0" i="0" dirty="0">
                <a:effectLst/>
              </a:rPr>
              <a:t> </a:t>
            </a:r>
            <a:r>
              <a:rPr lang="en-US" sz="1400" b="0" i="0" dirty="0" err="1">
                <a:effectLst/>
              </a:rPr>
              <a:t>cuerpo</a:t>
            </a:r>
            <a:r>
              <a:rPr lang="en-US" sz="1400" b="0" i="0" dirty="0">
                <a:effectLst/>
              </a:rPr>
              <a:t> son </a:t>
            </a:r>
            <a:r>
              <a:rPr lang="en-US" sz="1400" b="0" i="0" dirty="0" err="1">
                <a:effectLst/>
              </a:rPr>
              <a:t>los</a:t>
            </a:r>
            <a:r>
              <a:rPr lang="en-US" sz="1400" b="0" i="0" dirty="0">
                <a:effectLst/>
              </a:rPr>
              <a:t> </a:t>
            </a:r>
            <a:r>
              <a:rPr lang="en-US" sz="1400" b="0" i="0" dirty="0" err="1">
                <a:effectLst/>
              </a:rPr>
              <a:t>siguientes</a:t>
            </a:r>
            <a:r>
              <a:rPr lang="en-US" sz="1400" b="0" i="0" dirty="0">
                <a:effectLst/>
              </a:rPr>
              <a:t>:</a:t>
            </a:r>
          </a:p>
          <a:p>
            <a:pPr indent="-228600">
              <a:lnSpc>
                <a:spcPct val="90000"/>
              </a:lnSpc>
              <a:spcAft>
                <a:spcPts val="375"/>
              </a:spcAft>
              <a:buFont typeface="Arial" panose="020B0604020202020204" pitchFamily="34" charset="0"/>
              <a:buChar char="•"/>
            </a:pPr>
            <a:r>
              <a:rPr lang="en-US" sz="1400" b="0" i="0" dirty="0">
                <a:effectLst/>
              </a:rPr>
              <a:t>Los </a:t>
            </a:r>
            <a:r>
              <a:rPr lang="en-US" sz="1400" b="0" i="0" dirty="0" err="1">
                <a:effectLst/>
              </a:rPr>
              <a:t>movimientos</a:t>
            </a:r>
            <a:r>
              <a:rPr lang="en-US" sz="1400" b="0" i="0" dirty="0">
                <a:effectLst/>
              </a:rPr>
              <a:t> </a:t>
            </a:r>
            <a:r>
              <a:rPr lang="en-US" sz="1400" b="0" i="0" dirty="0" err="1">
                <a:effectLst/>
              </a:rPr>
              <a:t>oculares</a:t>
            </a:r>
            <a:r>
              <a:rPr lang="en-US" sz="1400" b="0" i="0" dirty="0">
                <a:effectLst/>
              </a:rPr>
              <a:t> </a:t>
            </a:r>
            <a:r>
              <a:rPr lang="en-US" sz="1400" b="0" i="0" dirty="0" err="1">
                <a:effectLst/>
              </a:rPr>
              <a:t>disminuyen</a:t>
            </a:r>
            <a:endParaRPr lang="en-US" sz="1400" b="0" i="0" dirty="0">
              <a:effectLst/>
            </a:endParaRPr>
          </a:p>
          <a:p>
            <a:pPr indent="-228600">
              <a:lnSpc>
                <a:spcPct val="90000"/>
              </a:lnSpc>
              <a:spcAft>
                <a:spcPts val="375"/>
              </a:spcAft>
              <a:buFont typeface="Arial" panose="020B0604020202020204" pitchFamily="34" charset="0"/>
              <a:buChar char="•"/>
            </a:pPr>
            <a:r>
              <a:rPr lang="en-US" sz="1400" b="0" i="0" dirty="0">
                <a:effectLst/>
              </a:rPr>
              <a:t>Los </a:t>
            </a:r>
            <a:r>
              <a:rPr lang="en-US" sz="1400" b="0" i="0" dirty="0" err="1">
                <a:effectLst/>
              </a:rPr>
              <a:t>músculos</a:t>
            </a:r>
            <a:r>
              <a:rPr lang="en-US" sz="1400" b="0" i="0" dirty="0">
                <a:effectLst/>
              </a:rPr>
              <a:t> se </a:t>
            </a:r>
            <a:r>
              <a:rPr lang="en-US" sz="1400" b="0" i="0" dirty="0" err="1">
                <a:effectLst/>
              </a:rPr>
              <a:t>relajan</a:t>
            </a:r>
            <a:r>
              <a:rPr lang="en-US" sz="1400" b="0" i="0" dirty="0">
                <a:effectLst/>
              </a:rPr>
              <a:t> con </a:t>
            </a:r>
            <a:r>
              <a:rPr lang="en-US" sz="1400" b="0" i="0" dirty="0" err="1">
                <a:effectLst/>
              </a:rPr>
              <a:t>espasmos</a:t>
            </a:r>
            <a:r>
              <a:rPr lang="en-US" sz="1400" b="0" i="0" dirty="0">
                <a:effectLst/>
              </a:rPr>
              <a:t> </a:t>
            </a:r>
            <a:r>
              <a:rPr lang="en-US" sz="1400" b="0" i="0" dirty="0" err="1">
                <a:effectLst/>
              </a:rPr>
              <a:t>ocasionales</a:t>
            </a:r>
            <a:endParaRPr lang="en-US" sz="1400" b="0" i="0" dirty="0">
              <a:effectLst/>
            </a:endParaRPr>
          </a:p>
          <a:p>
            <a:pPr indent="-228600">
              <a:lnSpc>
                <a:spcPct val="90000"/>
              </a:lnSpc>
              <a:spcAft>
                <a:spcPts val="375"/>
              </a:spcAft>
              <a:buFont typeface="Arial" panose="020B0604020202020204" pitchFamily="34" charset="0"/>
              <a:buChar char="•"/>
            </a:pPr>
            <a:r>
              <a:rPr lang="en-US" sz="1400" b="0" i="0" dirty="0">
                <a:effectLst/>
              </a:rPr>
              <a:t>El </a:t>
            </a:r>
            <a:r>
              <a:rPr lang="en-US" sz="1400" b="0" i="0" dirty="0" err="1">
                <a:effectLst/>
              </a:rPr>
              <a:t>ritmo</a:t>
            </a:r>
            <a:r>
              <a:rPr lang="en-US" sz="1400" b="0" i="0" dirty="0">
                <a:effectLst/>
              </a:rPr>
              <a:t> </a:t>
            </a:r>
            <a:r>
              <a:rPr lang="en-US" sz="1400" b="0" i="0" dirty="0" err="1">
                <a:effectLst/>
              </a:rPr>
              <a:t>respiratorio</a:t>
            </a:r>
            <a:r>
              <a:rPr lang="en-US" sz="1400" b="0" i="0" dirty="0">
                <a:effectLst/>
              </a:rPr>
              <a:t> se </a:t>
            </a:r>
            <a:r>
              <a:rPr lang="en-US" sz="1400" b="0" i="0" dirty="0" err="1">
                <a:effectLst/>
              </a:rPr>
              <a:t>hace</a:t>
            </a:r>
            <a:r>
              <a:rPr lang="en-US" sz="1400" b="0" i="0" dirty="0">
                <a:effectLst/>
              </a:rPr>
              <a:t> </a:t>
            </a:r>
            <a:r>
              <a:rPr lang="en-US" sz="1400" b="0" i="0" dirty="0" err="1">
                <a:effectLst/>
              </a:rPr>
              <a:t>más</a:t>
            </a:r>
            <a:r>
              <a:rPr lang="en-US" sz="1400" b="0" i="0" dirty="0">
                <a:effectLst/>
              </a:rPr>
              <a:t> lento</a:t>
            </a:r>
          </a:p>
          <a:p>
            <a:pPr indent="-228600">
              <a:lnSpc>
                <a:spcPct val="90000"/>
              </a:lnSpc>
              <a:spcAft>
                <a:spcPts val="375"/>
              </a:spcAft>
              <a:buFont typeface="Arial" panose="020B0604020202020204" pitchFamily="34" charset="0"/>
              <a:buChar char="•"/>
            </a:pPr>
            <a:r>
              <a:rPr lang="en-US" sz="1400" b="0" i="0" dirty="0">
                <a:effectLst/>
              </a:rPr>
              <a:t>La </a:t>
            </a:r>
            <a:r>
              <a:rPr lang="en-US" sz="1400" b="0" i="0" dirty="0" err="1">
                <a:effectLst/>
              </a:rPr>
              <a:t>frecuencia</a:t>
            </a:r>
            <a:r>
              <a:rPr lang="en-US" sz="1400" b="0" i="0" dirty="0">
                <a:effectLst/>
              </a:rPr>
              <a:t> </a:t>
            </a:r>
            <a:r>
              <a:rPr lang="en-US" sz="1400" b="0" i="0" dirty="0" err="1">
                <a:effectLst/>
              </a:rPr>
              <a:t>cardíaca</a:t>
            </a:r>
            <a:r>
              <a:rPr lang="en-US" sz="1400" b="0" i="0" dirty="0">
                <a:effectLst/>
              </a:rPr>
              <a:t> </a:t>
            </a:r>
            <a:r>
              <a:rPr lang="en-US" sz="1400" b="0" i="0" dirty="0" err="1">
                <a:effectLst/>
              </a:rPr>
              <a:t>disminuye</a:t>
            </a:r>
            <a:endParaRPr lang="en-US" sz="1400" b="0" i="0" dirty="0">
              <a:effectLst/>
            </a:endParaRPr>
          </a:p>
          <a:p>
            <a:pPr indent="-228600">
              <a:lnSpc>
                <a:spcPct val="90000"/>
              </a:lnSpc>
              <a:spcAft>
                <a:spcPts val="375"/>
              </a:spcAft>
              <a:buFont typeface="Arial" panose="020B0604020202020204" pitchFamily="34" charset="0"/>
              <a:buChar char="•"/>
            </a:pPr>
            <a:r>
              <a:rPr lang="en-US" sz="1400" b="0" i="0" dirty="0">
                <a:effectLst/>
              </a:rPr>
              <a:t>La </a:t>
            </a:r>
            <a:r>
              <a:rPr lang="en-US" sz="1400" b="0" i="0" dirty="0" err="1">
                <a:effectLst/>
              </a:rPr>
              <a:t>actividad</a:t>
            </a:r>
            <a:r>
              <a:rPr lang="en-US" sz="1400" b="0" i="0" dirty="0">
                <a:effectLst/>
              </a:rPr>
              <a:t> cerebral </a:t>
            </a:r>
            <a:r>
              <a:rPr lang="en-US" sz="1400" b="0" i="0" dirty="0" err="1">
                <a:effectLst/>
              </a:rPr>
              <a:t>disminuye</a:t>
            </a:r>
            <a:r>
              <a:rPr lang="en-US" sz="1400" b="0" i="0" dirty="0">
                <a:effectLst/>
              </a:rPr>
              <a:t> con </a:t>
            </a:r>
            <a:r>
              <a:rPr lang="en-US" sz="1400" b="0" i="0" dirty="0" err="1">
                <a:effectLst/>
              </a:rPr>
              <a:t>respecto</a:t>
            </a:r>
            <a:r>
              <a:rPr lang="en-US" sz="1400" b="0" i="0" dirty="0">
                <a:effectLst/>
              </a:rPr>
              <a:t> a </a:t>
            </a:r>
            <a:r>
              <a:rPr lang="en-US" sz="1400" b="0" i="0" dirty="0" err="1">
                <a:effectLst/>
              </a:rPr>
              <a:t>los</a:t>
            </a:r>
            <a:r>
              <a:rPr lang="en-US" sz="1400" b="0" i="0" dirty="0">
                <a:effectLst/>
              </a:rPr>
              <a:t> </a:t>
            </a:r>
            <a:r>
              <a:rPr lang="en-US" sz="1400" b="0" i="0" dirty="0" err="1">
                <a:effectLst/>
              </a:rPr>
              <a:t>patrones</a:t>
            </a:r>
            <a:r>
              <a:rPr lang="en-US" sz="1400" b="0" i="0" dirty="0">
                <a:effectLst/>
              </a:rPr>
              <a:t> </a:t>
            </a:r>
            <a:r>
              <a:rPr lang="en-US" sz="1400" b="0" i="0" dirty="0" err="1">
                <a:effectLst/>
              </a:rPr>
              <a:t>que</a:t>
            </a:r>
            <a:r>
              <a:rPr lang="en-US" sz="1400" b="0" i="0" dirty="0">
                <a:effectLst/>
              </a:rPr>
              <a:t> se </a:t>
            </a:r>
            <a:r>
              <a:rPr lang="en-US" sz="1400" b="0" i="0" dirty="0" err="1">
                <a:effectLst/>
              </a:rPr>
              <a:t>registran</a:t>
            </a:r>
            <a:r>
              <a:rPr lang="en-US" sz="1400" b="0" i="0" dirty="0">
                <a:effectLst/>
              </a:rPr>
              <a:t> </a:t>
            </a:r>
            <a:r>
              <a:rPr lang="en-US" sz="1400" b="0" i="0" dirty="0" err="1">
                <a:effectLst/>
              </a:rPr>
              <a:t>durante</a:t>
            </a:r>
            <a:r>
              <a:rPr lang="en-US" sz="1400" b="0" i="0" dirty="0">
                <a:effectLst/>
              </a:rPr>
              <a:t> la </a:t>
            </a:r>
            <a:r>
              <a:rPr lang="en-US" sz="1400" b="0" i="0" dirty="0" err="1">
                <a:effectLst/>
              </a:rPr>
              <a:t>vigilia</a:t>
            </a:r>
            <a:endParaRPr lang="en-US" sz="1400" b="0" i="0" dirty="0">
              <a:effectLst/>
            </a:endParaRPr>
          </a:p>
          <a:p>
            <a:pPr indent="-228600">
              <a:lnSpc>
                <a:spcPct val="90000"/>
              </a:lnSpc>
              <a:spcAft>
                <a:spcPts val="375"/>
              </a:spcAft>
              <a:buFont typeface="Arial" panose="020B0604020202020204" pitchFamily="34" charset="0"/>
              <a:buChar char="•"/>
            </a:pPr>
            <a:r>
              <a:rPr lang="en-US" sz="1400" b="0" i="0" dirty="0">
                <a:effectLst/>
              </a:rPr>
              <a:t>El </a:t>
            </a:r>
            <a:r>
              <a:rPr lang="en-US" sz="1400" b="0" i="0" dirty="0" err="1">
                <a:effectLst/>
              </a:rPr>
              <a:t>estado</a:t>
            </a:r>
            <a:r>
              <a:rPr lang="en-US" sz="1400" b="0" i="0" dirty="0">
                <a:effectLst/>
              </a:rPr>
              <a:t> de </a:t>
            </a:r>
            <a:r>
              <a:rPr lang="en-US" sz="1400" b="0" i="0" dirty="0" err="1">
                <a:effectLst/>
              </a:rPr>
              <a:t>alerta</a:t>
            </a:r>
            <a:r>
              <a:rPr lang="en-US" sz="1400" b="0" i="0" dirty="0">
                <a:effectLst/>
              </a:rPr>
              <a:t> </a:t>
            </a:r>
            <a:r>
              <a:rPr lang="en-US" sz="1400" b="0" i="0" dirty="0" err="1">
                <a:effectLst/>
              </a:rPr>
              <a:t>disminuye</a:t>
            </a:r>
            <a:r>
              <a:rPr lang="en-US" sz="1400" b="0" i="0" dirty="0">
                <a:effectLst/>
              </a:rPr>
              <a:t>, </a:t>
            </a:r>
            <a:r>
              <a:rPr lang="en-US" sz="1400" b="0" i="0" dirty="0" err="1">
                <a:effectLst/>
              </a:rPr>
              <a:t>pero</a:t>
            </a:r>
            <a:r>
              <a:rPr lang="en-US" sz="1400" b="0" i="0" dirty="0">
                <a:effectLst/>
              </a:rPr>
              <a:t> es </a:t>
            </a:r>
            <a:r>
              <a:rPr lang="en-US" sz="1400" b="0" i="0" dirty="0" err="1">
                <a:effectLst/>
              </a:rPr>
              <a:t>posible</a:t>
            </a:r>
            <a:r>
              <a:rPr lang="en-US" sz="1400" b="0" i="0" dirty="0">
                <a:effectLst/>
              </a:rPr>
              <a:t> </a:t>
            </a:r>
            <a:r>
              <a:rPr lang="en-US" sz="1400" b="0" i="0" dirty="0" err="1">
                <a:effectLst/>
              </a:rPr>
              <a:t>despertarnos</a:t>
            </a:r>
            <a:r>
              <a:rPr lang="en-US" sz="1400" b="0" i="0" dirty="0">
                <a:effectLst/>
              </a:rPr>
              <a:t> con </a:t>
            </a:r>
            <a:r>
              <a:rPr lang="en-US" sz="1400" b="0" i="0" dirty="0" err="1">
                <a:effectLst/>
              </a:rPr>
              <a:t>estímulos</a:t>
            </a:r>
            <a:r>
              <a:rPr lang="en-US" sz="1400" b="0" i="0" dirty="0">
                <a:effectLst/>
              </a:rPr>
              <a:t> </a:t>
            </a:r>
            <a:r>
              <a:rPr lang="en-US" sz="1400" b="0" i="0" dirty="0" err="1">
                <a:effectLst/>
              </a:rPr>
              <a:t>fuertes</a:t>
            </a:r>
            <a:endParaRPr lang="en-US" sz="1400" b="0" i="0" dirty="0">
              <a:effectLst/>
            </a:endParaRPr>
          </a:p>
        </p:txBody>
      </p:sp>
      <p:pic>
        <p:nvPicPr>
          <p:cNvPr id="4" name="Marcador de contenido 3">
            <a:extLst>
              <a:ext uri="{FF2B5EF4-FFF2-40B4-BE49-F238E27FC236}">
                <a16:creationId xmlns:a16="http://schemas.microsoft.com/office/drawing/2014/main" id="{0C450117-20A7-8982-EEFA-FF868AB6F006}"/>
              </a:ext>
            </a:extLst>
          </p:cNvPr>
          <p:cNvPicPr>
            <a:picLocks noGrp="1" noChangeAspect="1"/>
          </p:cNvPicPr>
          <p:nvPr>
            <p:ph idx="1"/>
          </p:nvPr>
        </p:nvPicPr>
        <p:blipFill>
          <a:blip r:embed="rId2"/>
          <a:stretch>
            <a:fillRect/>
          </a:stretch>
        </p:blipFill>
        <p:spPr>
          <a:xfrm>
            <a:off x="5120640" y="1431585"/>
            <a:ext cx="6656832" cy="3894246"/>
          </a:xfrm>
          <a:prstGeom prst="rect">
            <a:avLst/>
          </a:prstGeom>
        </p:spPr>
      </p:pic>
    </p:spTree>
    <p:extLst>
      <p:ext uri="{BB962C8B-B14F-4D97-AF65-F5344CB8AC3E}">
        <p14:creationId xmlns:p14="http://schemas.microsoft.com/office/powerpoint/2010/main" val="3003546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C9A9DA9-7DC8-488B-A882-123947B0F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8CFAD23B-4E95-1046-C0DB-604419EF4AE2}"/>
              </a:ext>
            </a:extLst>
          </p:cNvPr>
          <p:cNvSpPr>
            <a:spLocks noGrp="1"/>
          </p:cNvSpPr>
          <p:nvPr>
            <p:ph type="title"/>
          </p:nvPr>
        </p:nvSpPr>
        <p:spPr>
          <a:xfrm>
            <a:off x="841247" y="978619"/>
            <a:ext cx="3410712" cy="704088"/>
          </a:xfrm>
        </p:spPr>
        <p:txBody>
          <a:bodyPr>
            <a:noAutofit/>
          </a:bodyPr>
          <a:lstStyle/>
          <a:p>
            <a:br>
              <a:rPr lang="pt-BR" sz="1600" b="1" i="0" dirty="0">
                <a:effectLst/>
                <a:latin typeface="myriad-pro"/>
              </a:rPr>
            </a:br>
            <a:br>
              <a:rPr lang="pt-BR" sz="1600" b="1" i="0" dirty="0">
                <a:effectLst/>
                <a:latin typeface="myriad-pro"/>
              </a:rPr>
            </a:br>
            <a:r>
              <a:rPr lang="pt-BR" sz="1600" b="1" i="0" dirty="0">
                <a:effectLst/>
                <a:latin typeface="myriad-pro"/>
              </a:rPr>
              <a:t>Fase 2 de </a:t>
            </a:r>
            <a:r>
              <a:rPr lang="pt-BR" sz="1600" b="1" i="0" dirty="0" err="1">
                <a:effectLst/>
                <a:latin typeface="myriad-pro"/>
              </a:rPr>
              <a:t>sueño</a:t>
            </a:r>
            <a:r>
              <a:rPr lang="pt-BR" sz="1600" b="1" i="0" dirty="0">
                <a:effectLst/>
                <a:latin typeface="myriad-pro"/>
              </a:rPr>
              <a:t> No REM o Etapa N2</a:t>
            </a:r>
            <a:br>
              <a:rPr lang="pt-BR" sz="1600" b="1" i="0" dirty="0">
                <a:effectLst/>
                <a:latin typeface="myriad-pro"/>
              </a:rPr>
            </a:br>
            <a:br>
              <a:rPr lang="pt-BR" sz="1600" dirty="0"/>
            </a:br>
            <a:endParaRPr lang="es-MX" sz="1600" dirty="0"/>
          </a:p>
        </p:txBody>
      </p:sp>
      <p:sp>
        <p:nvSpPr>
          <p:cNvPr id="15" name="Rectangle 14">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1300"/>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093976"/>
            <a:ext cx="3328416"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 name="Content Placeholder 7">
            <a:extLst>
              <a:ext uri="{FF2B5EF4-FFF2-40B4-BE49-F238E27FC236}">
                <a16:creationId xmlns:a16="http://schemas.microsoft.com/office/drawing/2014/main" id="{5E8E5D7A-B27B-5EA0-0519-D31E0F50F6E8}"/>
              </a:ext>
            </a:extLst>
          </p:cNvPr>
          <p:cNvSpPr>
            <a:spLocks noGrp="1"/>
          </p:cNvSpPr>
          <p:nvPr>
            <p:ph idx="1"/>
          </p:nvPr>
        </p:nvSpPr>
        <p:spPr>
          <a:xfrm>
            <a:off x="841248" y="1514795"/>
            <a:ext cx="3412219" cy="4614749"/>
          </a:xfrm>
        </p:spPr>
        <p:txBody>
          <a:bodyPr>
            <a:noAutofit/>
          </a:bodyPr>
          <a:lstStyle/>
          <a:p>
            <a:pPr algn="l">
              <a:buNone/>
            </a:pPr>
            <a:r>
              <a:rPr lang="es-MX" sz="1400" dirty="0">
                <a:solidFill>
                  <a:srgbClr val="333333"/>
                </a:solidFill>
                <a:latin typeface="myriad-pro"/>
              </a:rPr>
              <a:t>Es</a:t>
            </a:r>
            <a:r>
              <a:rPr lang="es-MX" sz="1400" b="0" i="0" dirty="0">
                <a:solidFill>
                  <a:srgbClr val="333333"/>
                </a:solidFill>
                <a:effectLst/>
                <a:latin typeface="myriad-pro"/>
              </a:rPr>
              <a:t>ta etapa es la fase de sueño más frecuente. Dura entre unos 10 y 25 minutos y pasamos alrededor del 50% del tiempo de sueño en ella.  Pero ¿cómo se puede identificar que hemos llegado a esta fase? Los siguientes signos nos lo indican:</a:t>
            </a:r>
          </a:p>
          <a:p>
            <a:pPr algn="l">
              <a:lnSpc>
                <a:spcPts val="1950"/>
              </a:lnSpc>
              <a:spcAft>
                <a:spcPts val="375"/>
              </a:spcAft>
              <a:buFont typeface="Arial" panose="020B0604020202020204" pitchFamily="34" charset="0"/>
              <a:buChar char="•"/>
            </a:pPr>
            <a:r>
              <a:rPr lang="es-MX" sz="1400" b="0" i="0" dirty="0">
                <a:solidFill>
                  <a:srgbClr val="212529"/>
                </a:solidFill>
                <a:effectLst/>
                <a:latin typeface="myriad-pro"/>
              </a:rPr>
              <a:t>La respiración y el ritmo cardíaco se hacen más lentos</a:t>
            </a:r>
          </a:p>
          <a:p>
            <a:pPr algn="l">
              <a:lnSpc>
                <a:spcPts val="1950"/>
              </a:lnSpc>
              <a:spcAft>
                <a:spcPts val="375"/>
              </a:spcAft>
              <a:buFont typeface="Arial" panose="020B0604020202020204" pitchFamily="34" charset="0"/>
              <a:buChar char="•"/>
            </a:pPr>
            <a:r>
              <a:rPr lang="es-MX" sz="1400" b="0" i="0" dirty="0">
                <a:solidFill>
                  <a:srgbClr val="212529"/>
                </a:solidFill>
                <a:effectLst/>
                <a:latin typeface="myriad-pro"/>
              </a:rPr>
              <a:t>Los músculos se relajan aún más</a:t>
            </a:r>
          </a:p>
          <a:p>
            <a:pPr algn="l">
              <a:lnSpc>
                <a:spcPts val="1950"/>
              </a:lnSpc>
              <a:spcAft>
                <a:spcPts val="375"/>
              </a:spcAft>
              <a:buFont typeface="Arial" panose="020B0604020202020204" pitchFamily="34" charset="0"/>
              <a:buChar char="•"/>
            </a:pPr>
            <a:r>
              <a:rPr lang="es-MX" sz="1400" b="0" i="0" dirty="0">
                <a:solidFill>
                  <a:srgbClr val="212529"/>
                </a:solidFill>
                <a:effectLst/>
                <a:latin typeface="myriad-pro"/>
              </a:rPr>
              <a:t>Baja la temperatura corporal</a:t>
            </a:r>
          </a:p>
          <a:p>
            <a:pPr algn="l">
              <a:lnSpc>
                <a:spcPts val="1950"/>
              </a:lnSpc>
              <a:spcAft>
                <a:spcPts val="375"/>
              </a:spcAft>
              <a:buFont typeface="Arial" panose="020B0604020202020204" pitchFamily="34" charset="0"/>
              <a:buChar char="•"/>
            </a:pPr>
            <a:r>
              <a:rPr lang="es-MX" sz="1400" b="0" i="0" dirty="0">
                <a:solidFill>
                  <a:srgbClr val="212529"/>
                </a:solidFill>
                <a:effectLst/>
                <a:latin typeface="myriad-pro"/>
              </a:rPr>
              <a:t>Los movimientos oculares se detienen</a:t>
            </a:r>
          </a:p>
          <a:p>
            <a:pPr algn="l">
              <a:lnSpc>
                <a:spcPts val="1950"/>
              </a:lnSpc>
              <a:spcAft>
                <a:spcPts val="375"/>
              </a:spcAft>
              <a:buFont typeface="Arial" panose="020B0604020202020204" pitchFamily="34" charset="0"/>
              <a:buChar char="•"/>
            </a:pPr>
            <a:r>
              <a:rPr lang="es-MX" sz="1400" b="0" i="0" dirty="0">
                <a:solidFill>
                  <a:srgbClr val="212529"/>
                </a:solidFill>
                <a:effectLst/>
                <a:latin typeface="myriad-pro"/>
              </a:rPr>
              <a:t>Las actividad de las ondas se ralentiza, pero se muestran algunos estallidos de actividad </a:t>
            </a:r>
            <a:r>
              <a:rPr lang="es-MX" sz="1400" b="0" i="0" dirty="0" err="1">
                <a:solidFill>
                  <a:srgbClr val="212529"/>
                </a:solidFill>
                <a:effectLst/>
                <a:latin typeface="myriad-pro"/>
              </a:rPr>
              <a:t>eléectrica</a:t>
            </a:r>
            <a:endParaRPr lang="es-MX" sz="1400" b="0" i="0" dirty="0">
              <a:solidFill>
                <a:srgbClr val="212529"/>
              </a:solidFill>
              <a:effectLst/>
              <a:latin typeface="myriad-pro"/>
            </a:endParaRPr>
          </a:p>
          <a:p>
            <a:endParaRPr lang="en-US" sz="1400" dirty="0"/>
          </a:p>
        </p:txBody>
      </p:sp>
      <p:pic>
        <p:nvPicPr>
          <p:cNvPr id="4" name="Marcador de contenido 3" descr="Gráfico, Gráfico de cajas y bigotes&#10;&#10;El contenido generado por IA puede ser incorrecto.">
            <a:extLst>
              <a:ext uri="{FF2B5EF4-FFF2-40B4-BE49-F238E27FC236}">
                <a16:creationId xmlns:a16="http://schemas.microsoft.com/office/drawing/2014/main" id="{0DC095AB-0DDD-3C8C-C6DA-DEE4F07CFBFD}"/>
              </a:ext>
            </a:extLst>
          </p:cNvPr>
          <p:cNvPicPr>
            <a:picLocks noChangeAspect="1"/>
          </p:cNvPicPr>
          <p:nvPr/>
        </p:nvPicPr>
        <p:blipFill>
          <a:blip r:embed="rId2"/>
          <a:stretch>
            <a:fillRect/>
          </a:stretch>
        </p:blipFill>
        <p:spPr>
          <a:xfrm>
            <a:off x="5120640" y="1514795"/>
            <a:ext cx="6656832" cy="3727826"/>
          </a:xfrm>
          <a:prstGeom prst="rect">
            <a:avLst/>
          </a:prstGeom>
        </p:spPr>
      </p:pic>
    </p:spTree>
    <p:extLst>
      <p:ext uri="{BB962C8B-B14F-4D97-AF65-F5344CB8AC3E}">
        <p14:creationId xmlns:p14="http://schemas.microsoft.com/office/powerpoint/2010/main" val="3955215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B9EE3F3-89B7-43C3-8651-C4C968309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512901C-A299-0426-8455-FE0B82BC4F0E}"/>
              </a:ext>
            </a:extLst>
          </p:cNvPr>
          <p:cNvSpPr>
            <a:spLocks noGrp="1"/>
          </p:cNvSpPr>
          <p:nvPr>
            <p:ph type="title"/>
          </p:nvPr>
        </p:nvSpPr>
        <p:spPr>
          <a:xfrm>
            <a:off x="411480" y="991443"/>
            <a:ext cx="4443154" cy="1087819"/>
          </a:xfrm>
        </p:spPr>
        <p:txBody>
          <a:bodyPr anchor="b">
            <a:normAutofit/>
          </a:bodyPr>
          <a:lstStyle/>
          <a:p>
            <a:br>
              <a:rPr lang="pt-BR" sz="2100" b="1" i="0">
                <a:effectLst/>
                <a:latin typeface="myriad-pro"/>
              </a:rPr>
            </a:br>
            <a:r>
              <a:rPr lang="pt-BR" sz="2100" b="1" i="0">
                <a:effectLst/>
                <a:latin typeface="myriad-pro"/>
              </a:rPr>
              <a:t>Fase 3 de sueño No REM o Etapa N3</a:t>
            </a:r>
            <a:br>
              <a:rPr lang="pt-BR" sz="2100" b="1" i="0">
                <a:effectLst/>
                <a:latin typeface="myriad-pro"/>
              </a:rPr>
            </a:br>
            <a:endParaRPr lang="es-MX" sz="2100"/>
          </a:p>
        </p:txBody>
      </p:sp>
      <p:sp>
        <p:nvSpPr>
          <p:cNvPr id="24" name="Rectangle 23">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5541"/>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 name="Content Placeholder 7">
            <a:extLst>
              <a:ext uri="{FF2B5EF4-FFF2-40B4-BE49-F238E27FC236}">
                <a16:creationId xmlns:a16="http://schemas.microsoft.com/office/drawing/2014/main" id="{B5AC0A89-FB9A-AFEC-853A-5EB3D63F2B1A}"/>
              </a:ext>
            </a:extLst>
          </p:cNvPr>
          <p:cNvSpPr>
            <a:spLocks noGrp="1"/>
          </p:cNvSpPr>
          <p:nvPr>
            <p:ph idx="1"/>
          </p:nvPr>
        </p:nvSpPr>
        <p:spPr>
          <a:xfrm>
            <a:off x="411480" y="1813034"/>
            <a:ext cx="4608576" cy="4587766"/>
          </a:xfrm>
        </p:spPr>
        <p:txBody>
          <a:bodyPr>
            <a:noAutofit/>
          </a:bodyPr>
          <a:lstStyle/>
          <a:p>
            <a:r>
              <a:rPr lang="es-MX" sz="1200" dirty="0"/>
              <a:t>Esta etapa de sueño se conoce también como etapa de ‘sueño profundo’, de ‘onda lenta’ u ‘onda delta’, debido a que ‘delta’ es el nombre que reciben un tipo de ondas de actividad cerebral, que se registran en los electroencefalogramas que se realizan en los centros de estudio del sueño y que son muy características de esta etapa del sueño. Pero también hay otras pistas que nos indican que hemos llegado a esta fase del sueño tan necesaria para sentirnos renovados y descansados al día siguiente:</a:t>
            </a:r>
          </a:p>
          <a:p>
            <a:endParaRPr lang="es-MX" sz="1200" dirty="0"/>
          </a:p>
          <a:p>
            <a:r>
              <a:rPr lang="es-MX" sz="1200" dirty="0"/>
              <a:t>La frecuencia cardíaca y el ritmo respiratorio se reducen a los niveles más bajos que se registran durante toda una noche de sueño</a:t>
            </a:r>
          </a:p>
          <a:p>
            <a:r>
              <a:rPr lang="es-MX" sz="1200" dirty="0"/>
              <a:t>El flujo sanguíneo a los músculos aumenta</a:t>
            </a:r>
          </a:p>
          <a:p>
            <a:r>
              <a:rPr lang="es-MX" sz="1200" dirty="0"/>
              <a:t>Se liberan las hormonas de ‘recuperación’ del cuerpo (entre ellas la hormona del crecimiento)</a:t>
            </a:r>
          </a:p>
          <a:p>
            <a:r>
              <a:rPr lang="es-MX" sz="1200" dirty="0"/>
              <a:t>Se produce el crecimiento de los tejidos y la reparación celular</a:t>
            </a:r>
          </a:p>
          <a:p>
            <a:r>
              <a:rPr lang="es-MX" sz="1200" dirty="0"/>
              <a:t>En el cerebro se produce la eliminación de los deshechos acumulados durante el día</a:t>
            </a:r>
          </a:p>
          <a:p>
            <a:r>
              <a:rPr lang="es-MX" sz="1200" dirty="0"/>
              <a:t>Es bastante difícil que nos despierten en esta etapa</a:t>
            </a:r>
          </a:p>
          <a:p>
            <a:r>
              <a:rPr lang="es-MX" sz="1200" dirty="0"/>
              <a:t>Las pesadillas y los terrores </a:t>
            </a:r>
            <a:r>
              <a:rPr lang="es-MX" sz="1200" dirty="0" err="1"/>
              <a:t>noc</a:t>
            </a:r>
            <a:endParaRPr lang="en-US" sz="1200" dirty="0"/>
          </a:p>
        </p:txBody>
      </p:sp>
      <p:pic>
        <p:nvPicPr>
          <p:cNvPr id="4" name="Marcador de contenido 3">
            <a:extLst>
              <a:ext uri="{FF2B5EF4-FFF2-40B4-BE49-F238E27FC236}">
                <a16:creationId xmlns:a16="http://schemas.microsoft.com/office/drawing/2014/main" id="{4D19EACB-0F23-9111-EE4D-28931BB58699}"/>
              </a:ext>
            </a:extLst>
          </p:cNvPr>
          <p:cNvPicPr>
            <a:picLocks noChangeAspect="1"/>
          </p:cNvPicPr>
          <p:nvPr/>
        </p:nvPicPr>
        <p:blipFill>
          <a:blip r:embed="rId2"/>
          <a:stretch>
            <a:fillRect/>
          </a:stretch>
        </p:blipFill>
        <p:spPr>
          <a:xfrm>
            <a:off x="5385816" y="1565802"/>
            <a:ext cx="6440424" cy="3671041"/>
          </a:xfrm>
          <a:prstGeom prst="rect">
            <a:avLst/>
          </a:prstGeom>
        </p:spPr>
      </p:pic>
    </p:spTree>
    <p:extLst>
      <p:ext uri="{BB962C8B-B14F-4D97-AF65-F5344CB8AC3E}">
        <p14:creationId xmlns:p14="http://schemas.microsoft.com/office/powerpoint/2010/main" val="385660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B9EE3F3-89B7-43C3-8651-C4C968309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769E350-DDF7-2539-4CBC-0A9031A2BA30}"/>
              </a:ext>
            </a:extLst>
          </p:cNvPr>
          <p:cNvSpPr>
            <a:spLocks noGrp="1"/>
          </p:cNvSpPr>
          <p:nvPr>
            <p:ph type="title"/>
          </p:nvPr>
        </p:nvSpPr>
        <p:spPr>
          <a:xfrm>
            <a:off x="411480" y="991443"/>
            <a:ext cx="4443154" cy="73153"/>
          </a:xfrm>
        </p:spPr>
        <p:txBody>
          <a:bodyPr anchor="b">
            <a:normAutofit fontScale="90000"/>
          </a:bodyPr>
          <a:lstStyle/>
          <a:p>
            <a:br>
              <a:rPr lang="es-MX" sz="2400" b="1" dirty="0">
                <a:latin typeface="myriad-pro"/>
              </a:rPr>
            </a:br>
            <a:r>
              <a:rPr lang="es-MX" sz="2400" b="1" dirty="0">
                <a:latin typeface="myriad-pro"/>
              </a:rPr>
              <a:t>Fa</a:t>
            </a:r>
            <a:r>
              <a:rPr lang="es-MX" sz="2400" b="1" i="0" dirty="0">
                <a:effectLst/>
                <a:latin typeface="myriad-pro"/>
              </a:rPr>
              <a:t>se REM</a:t>
            </a:r>
            <a:br>
              <a:rPr lang="es-MX" sz="2400" b="1" i="0" dirty="0">
                <a:effectLst/>
                <a:latin typeface="myriad-pro"/>
              </a:rPr>
            </a:br>
            <a:endParaRPr lang="es-MX" sz="2400" dirty="0"/>
          </a:p>
        </p:txBody>
      </p:sp>
      <p:sp>
        <p:nvSpPr>
          <p:cNvPr id="13" name="Rectangle 12">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5541"/>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 name="Content Placeholder 7">
            <a:extLst>
              <a:ext uri="{FF2B5EF4-FFF2-40B4-BE49-F238E27FC236}">
                <a16:creationId xmlns:a16="http://schemas.microsoft.com/office/drawing/2014/main" id="{85DF0A9B-4AD0-360B-4A49-C0BDFEFFD8EA}"/>
              </a:ext>
            </a:extLst>
          </p:cNvPr>
          <p:cNvSpPr>
            <a:spLocks noGrp="1"/>
          </p:cNvSpPr>
          <p:nvPr>
            <p:ph idx="1"/>
          </p:nvPr>
        </p:nvSpPr>
        <p:spPr>
          <a:xfrm>
            <a:off x="411480" y="851338"/>
            <a:ext cx="4974336" cy="5492076"/>
          </a:xfrm>
        </p:spPr>
        <p:txBody>
          <a:bodyPr>
            <a:noAutofit/>
          </a:bodyPr>
          <a:lstStyle/>
          <a:p>
            <a:pPr algn="l">
              <a:buNone/>
            </a:pPr>
            <a:r>
              <a:rPr lang="es-MX" sz="1400" b="0" i="0" dirty="0" err="1">
                <a:solidFill>
                  <a:srgbClr val="333333"/>
                </a:solidFill>
                <a:effectLst/>
                <a:latin typeface="myriad-pro"/>
              </a:rPr>
              <a:t>sta</a:t>
            </a:r>
            <a:r>
              <a:rPr lang="es-MX" sz="1400" b="0" i="0" dirty="0">
                <a:solidFill>
                  <a:srgbClr val="333333"/>
                </a:solidFill>
                <a:effectLst/>
                <a:latin typeface="myriad-pro"/>
              </a:rPr>
              <a:t> es quizás la etapa más inquietante del sueño, por sus similitudes con respecto al estado de vigilia. Aún se desconocen muchos de sus aspectos y los por </a:t>
            </a:r>
            <a:r>
              <a:rPr lang="es-MX" sz="1400" b="0" i="0" dirty="0" err="1">
                <a:solidFill>
                  <a:srgbClr val="333333"/>
                </a:solidFill>
                <a:effectLst/>
                <a:latin typeface="myriad-pro"/>
              </a:rPr>
              <a:t>qués</a:t>
            </a:r>
            <a:r>
              <a:rPr lang="es-MX" sz="1400" b="0" i="0" dirty="0">
                <a:solidFill>
                  <a:srgbClr val="333333"/>
                </a:solidFill>
                <a:effectLst/>
                <a:latin typeface="myriad-pro"/>
              </a:rPr>
              <a:t> de las variaciones de la proporción sueño REM/No REM que va disminuyendo progresivamente desde que nacemos hasta la vejez. Pero lo que sí sabemos con exactitud es cómo puede diferenciarse esta etapa del descanso frente a otras:</a:t>
            </a:r>
          </a:p>
          <a:p>
            <a:pPr algn="l">
              <a:lnSpc>
                <a:spcPts val="1950"/>
              </a:lnSpc>
              <a:spcAft>
                <a:spcPts val="375"/>
              </a:spcAft>
              <a:buFont typeface="Arial" panose="020B0604020202020204" pitchFamily="34" charset="0"/>
              <a:buChar char="•"/>
            </a:pPr>
            <a:r>
              <a:rPr lang="es-MX" sz="1400" b="0" i="0" dirty="0">
                <a:solidFill>
                  <a:srgbClr val="212529"/>
                </a:solidFill>
                <a:effectLst/>
                <a:latin typeface="myriad-pro"/>
              </a:rPr>
              <a:t>La ondas cerebrales muestran un patrón de actividad muy parecido al que se observa durante la vigilia</a:t>
            </a:r>
          </a:p>
          <a:p>
            <a:pPr algn="l">
              <a:lnSpc>
                <a:spcPts val="1950"/>
              </a:lnSpc>
              <a:spcAft>
                <a:spcPts val="375"/>
              </a:spcAft>
              <a:buFont typeface="Arial" panose="020B0604020202020204" pitchFamily="34" charset="0"/>
              <a:buChar char="•"/>
            </a:pPr>
            <a:r>
              <a:rPr lang="es-MX" sz="1400" b="0" i="0" dirty="0">
                <a:solidFill>
                  <a:srgbClr val="212529"/>
                </a:solidFill>
                <a:effectLst/>
                <a:latin typeface="myriad-pro"/>
              </a:rPr>
              <a:t>Los ojos se mueven muy rápidamente por debajo de los párpados</a:t>
            </a:r>
          </a:p>
          <a:p>
            <a:pPr algn="l">
              <a:lnSpc>
                <a:spcPts val="1950"/>
              </a:lnSpc>
              <a:spcAft>
                <a:spcPts val="375"/>
              </a:spcAft>
              <a:buFont typeface="Arial" panose="020B0604020202020204" pitchFamily="34" charset="0"/>
              <a:buChar char="•"/>
            </a:pPr>
            <a:r>
              <a:rPr lang="es-MX" sz="1400" b="0" i="0" dirty="0">
                <a:solidFill>
                  <a:srgbClr val="212529"/>
                </a:solidFill>
                <a:effectLst/>
                <a:latin typeface="myriad-pro"/>
              </a:rPr>
              <a:t>El ritmo respiratorio se vuelve más rápido e irregular</a:t>
            </a:r>
          </a:p>
          <a:p>
            <a:pPr algn="l">
              <a:lnSpc>
                <a:spcPts val="1950"/>
              </a:lnSpc>
              <a:spcAft>
                <a:spcPts val="375"/>
              </a:spcAft>
              <a:buFont typeface="Arial" panose="020B0604020202020204" pitchFamily="34" charset="0"/>
              <a:buChar char="•"/>
            </a:pPr>
            <a:r>
              <a:rPr lang="es-MX" sz="1400" b="0" i="0" dirty="0">
                <a:solidFill>
                  <a:srgbClr val="212529"/>
                </a:solidFill>
                <a:effectLst/>
                <a:latin typeface="myriad-pro"/>
              </a:rPr>
              <a:t>Aumenta la frecuencia cardiaca y la presión arterial a niveles muy parecidos a los que tenemos cuando estamos despiertos</a:t>
            </a:r>
          </a:p>
          <a:p>
            <a:pPr algn="l">
              <a:lnSpc>
                <a:spcPts val="1950"/>
              </a:lnSpc>
              <a:spcAft>
                <a:spcPts val="375"/>
              </a:spcAft>
              <a:buFont typeface="Arial" panose="020B0604020202020204" pitchFamily="34" charset="0"/>
              <a:buChar char="•"/>
            </a:pPr>
            <a:r>
              <a:rPr lang="es-MX" sz="1400" b="0" i="0" dirty="0">
                <a:solidFill>
                  <a:srgbClr val="212529"/>
                </a:solidFill>
                <a:effectLst/>
                <a:latin typeface="myriad-pro"/>
              </a:rPr>
              <a:t>Los músculos de los brazos y las piernas se paralizan temporalmente. Es como si el cuerpo se desconectase del cerebro como mecanismo de defensa que evita que nos hagamos daño mientras soñamos y que impide que podamos reproducir estos sueños</a:t>
            </a:r>
          </a:p>
          <a:p>
            <a:pPr algn="l">
              <a:lnSpc>
                <a:spcPts val="1950"/>
              </a:lnSpc>
              <a:spcAft>
                <a:spcPts val="375"/>
              </a:spcAft>
              <a:buFont typeface="Arial" panose="020B0604020202020204" pitchFamily="34" charset="0"/>
              <a:buChar char="•"/>
            </a:pPr>
            <a:r>
              <a:rPr lang="es-MX" sz="1400" b="0" i="0" dirty="0">
                <a:solidFill>
                  <a:srgbClr val="212529"/>
                </a:solidFill>
                <a:effectLst/>
                <a:latin typeface="myriad-pro"/>
              </a:rPr>
              <a:t>Es el escenario donde se producen la mayoría de los sueños y de las imágenes vividas</a:t>
            </a:r>
          </a:p>
          <a:p>
            <a:endParaRPr lang="en-US" sz="1400" dirty="0"/>
          </a:p>
        </p:txBody>
      </p:sp>
      <p:pic>
        <p:nvPicPr>
          <p:cNvPr id="4" name="Marcador de contenido 3">
            <a:extLst>
              <a:ext uri="{FF2B5EF4-FFF2-40B4-BE49-F238E27FC236}">
                <a16:creationId xmlns:a16="http://schemas.microsoft.com/office/drawing/2014/main" id="{CF32CBC5-607E-D9BE-D876-B69164586F58}"/>
              </a:ext>
            </a:extLst>
          </p:cNvPr>
          <p:cNvPicPr>
            <a:picLocks noChangeAspect="1"/>
          </p:cNvPicPr>
          <p:nvPr/>
        </p:nvPicPr>
        <p:blipFill>
          <a:blip r:embed="rId2"/>
          <a:stretch>
            <a:fillRect/>
          </a:stretch>
        </p:blipFill>
        <p:spPr>
          <a:xfrm>
            <a:off x="5385816" y="1606055"/>
            <a:ext cx="6440424" cy="3590535"/>
          </a:xfrm>
          <a:prstGeom prst="rect">
            <a:avLst/>
          </a:prstGeom>
        </p:spPr>
      </p:pic>
    </p:spTree>
    <p:extLst>
      <p:ext uri="{BB962C8B-B14F-4D97-AF65-F5344CB8AC3E}">
        <p14:creationId xmlns:p14="http://schemas.microsoft.com/office/powerpoint/2010/main" val="226554317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778</TotalTime>
  <Words>3497</Words>
  <Application>Microsoft Office PowerPoint</Application>
  <PresentationFormat>Panorámica</PresentationFormat>
  <Paragraphs>166</Paragraphs>
  <Slides>29</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29</vt:i4>
      </vt:variant>
    </vt:vector>
  </HeadingPairs>
  <TitlesOfParts>
    <vt:vector size="39" baseType="lpstr">
      <vt:lpstr>Aptos</vt:lpstr>
      <vt:lpstr>Aptos Display</vt:lpstr>
      <vt:lpstr>Arial</vt:lpstr>
      <vt:lpstr>Arial</vt:lpstr>
      <vt:lpstr>Arial Rounded MT Bold</vt:lpstr>
      <vt:lpstr>Calibri</vt:lpstr>
      <vt:lpstr>Google Sans</vt:lpstr>
      <vt:lpstr>myriad-pro</vt:lpstr>
      <vt:lpstr>Source Sans 3</vt:lpstr>
      <vt:lpstr>Tema de Office</vt:lpstr>
      <vt:lpstr>PORQUE DEBO DORMIR ????????</vt:lpstr>
      <vt:lpstr>CONSECUENCIAS DE NO DORMIR</vt:lpstr>
      <vt:lpstr>QUE ALTERACIONES PUEDEN SURGIR? </vt:lpstr>
      <vt:lpstr> Qué significan REM y NREM? </vt:lpstr>
      <vt:lpstr>Presentación de PowerPoint</vt:lpstr>
      <vt:lpstr> Fase 1 de sueño No REM o Etapa N1 </vt:lpstr>
      <vt:lpstr>  Fase 2 de sueño No REM o Etapa N2  </vt:lpstr>
      <vt:lpstr> Fase 3 de sueño No REM o Etapa N3 </vt:lpstr>
      <vt:lpstr> Fase REM </vt:lpstr>
      <vt:lpstr> Importancia del sueño NO REM y del sueño REM </vt:lpstr>
      <vt:lpstr>Presentación de PowerPoint</vt:lpstr>
      <vt:lpstr> ¿CÓMO SE PUEDEN IDENTIFICAR LAS DISTINTAS FASES DEL SUEÑO? </vt:lpstr>
      <vt:lpstr>  A que le llamamos tipos de ondas   cerebrales? </vt:lpstr>
      <vt:lpstr>Presentación de PowerPoint</vt:lpstr>
      <vt:lpstr>Presentación de PowerPoint</vt:lpstr>
      <vt:lpstr>Presentación de PowerPoint</vt:lpstr>
      <vt:lpstr>En consecuencia de lo anterior Mathew Walker recomienda la “Regla de las ocho horas”</vt:lpstr>
      <vt:lpstr>CONSECUENCIAS DE LA PRIVACIÓN DEL SUEÑO</vt:lpstr>
      <vt:lpstr>CONSEJOS PRÁCTICOS PARA MEJORAR EL SUEÑO</vt:lpstr>
      <vt:lpstr>EN LA NEUROCIENCIA WALKER EXPLICA</vt:lpstr>
      <vt:lpstr>Presentación de PowerPoint</vt:lpstr>
      <vt:lpstr>Presentación de PowerPoint</vt:lpstr>
      <vt:lpstr>Presentación de PowerPoint</vt:lpstr>
      <vt:lpstr>Presentación de PowerPoint</vt:lpstr>
      <vt:lpstr>4. LA NEUROCIENCIA DE LOS SUEÑOS (FASE REM)</vt:lpstr>
      <vt:lpstr>Consejos de oro</vt:lpstr>
      <vt:lpstr>  La       La amígdala y la corteza prefrontal son actores clave en la regulación de las emociones y la respuesta al estrés. La práctica regular de yoga mejora la conectividad entre estas áreas, lo que se traduce en una mayor calma y mejor sueño.         </vt:lpstr>
      <vt:lpstr>Presentación de PowerPoint</vt:lpstr>
      <vt:lpstr>Bibliografía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Karla Miranda Alcantara Salgado</dc:creator>
  <cp:lastModifiedBy>Karla Miranda Alcantara Salgado</cp:lastModifiedBy>
  <cp:revision>10</cp:revision>
  <dcterms:created xsi:type="dcterms:W3CDTF">2025-05-06T22:30:48Z</dcterms:created>
  <dcterms:modified xsi:type="dcterms:W3CDTF">2026-03-18T04:03:28Z</dcterms:modified>
</cp:coreProperties>
</file>