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8" r:id="rId3"/>
    <p:sldId id="266" r:id="rId4"/>
    <p:sldId id="283" r:id="rId5"/>
    <p:sldId id="281" r:id="rId6"/>
    <p:sldId id="282" r:id="rId7"/>
    <p:sldId id="270" r:id="rId8"/>
    <p:sldId id="273" r:id="rId9"/>
    <p:sldId id="269" r:id="rId10"/>
    <p:sldId id="271" r:id="rId11"/>
    <p:sldId id="257" r:id="rId12"/>
    <p:sldId id="268" r:id="rId13"/>
    <p:sldId id="272" r:id="rId14"/>
    <p:sldId id="277" r:id="rId15"/>
    <p:sldId id="276" r:id="rId16"/>
    <p:sldId id="274" r:id="rId17"/>
    <p:sldId id="275" r:id="rId18"/>
    <p:sldId id="278" r:id="rId19"/>
    <p:sldId id="267" r:id="rId20"/>
    <p:sldId id="284" r:id="rId21"/>
    <p:sldId id="261" r:id="rId22"/>
    <p:sldId id="262" r:id="rId23"/>
    <p:sldId id="264" r:id="rId24"/>
    <p:sldId id="265" r:id="rId25"/>
    <p:sldId id="279" r:id="rId26"/>
    <p:sldId id="280" r:id="rId27"/>
    <p:sldId id="260" r:id="rId28"/>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7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88"/>
    <p:restoredTop sz="95878"/>
  </p:normalViewPr>
  <p:slideViewPr>
    <p:cSldViewPr snapToGrid="0" snapToObjects="1" showGuides="1">
      <p:cViewPr varScale="1">
        <p:scale>
          <a:sx n="91" d="100"/>
          <a:sy n="91" d="100"/>
        </p:scale>
        <p:origin x="216" y="688"/>
      </p:cViewPr>
      <p:guideLst>
        <p:guide orient="horz" pos="2228"/>
        <p:guide pos="3704"/>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5AEC4-F599-7C4B-B03F-5415A9F17D4A}" type="datetimeFigureOut">
              <a:rPr lang="es-ES_tradnl" smtClean="0"/>
              <a:t>28/2/26</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94A0D7-2950-ED4A-B020-C007C2ED7E10}" type="slidenum">
              <a:rPr lang="es-ES_tradnl" smtClean="0"/>
              <a:t>‹Nº›</a:t>
            </a:fld>
            <a:endParaRPr lang="es-ES_tradnl"/>
          </a:p>
        </p:txBody>
      </p:sp>
    </p:spTree>
    <p:extLst>
      <p:ext uri="{BB962C8B-B14F-4D97-AF65-F5344CB8AC3E}">
        <p14:creationId xmlns:p14="http://schemas.microsoft.com/office/powerpoint/2010/main" val="965146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5294A0D7-2950-ED4A-B020-C007C2ED7E10}" type="slidenum">
              <a:rPr lang="es-ES_tradnl" smtClean="0"/>
              <a:t>7</a:t>
            </a:fld>
            <a:endParaRPr lang="es-ES_tradnl"/>
          </a:p>
        </p:txBody>
      </p:sp>
    </p:spTree>
    <p:extLst>
      <p:ext uri="{BB962C8B-B14F-4D97-AF65-F5344CB8AC3E}">
        <p14:creationId xmlns:p14="http://schemas.microsoft.com/office/powerpoint/2010/main" val="2699411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B512C8-9C4A-AA45-8DE1-FB95387737F2}"/>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ES_tradnl"/>
          </a:p>
        </p:txBody>
      </p:sp>
      <p:sp>
        <p:nvSpPr>
          <p:cNvPr id="3" name="Subtítulo 2">
            <a:extLst>
              <a:ext uri="{FF2B5EF4-FFF2-40B4-BE49-F238E27FC236}">
                <a16:creationId xmlns:a16="http://schemas.microsoft.com/office/drawing/2014/main" id="{B4535B3F-87F4-6042-BE3C-B498538DB5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ES_tradnl"/>
          </a:p>
        </p:txBody>
      </p:sp>
      <p:sp>
        <p:nvSpPr>
          <p:cNvPr id="4" name="Marcador de fecha 3">
            <a:extLst>
              <a:ext uri="{FF2B5EF4-FFF2-40B4-BE49-F238E27FC236}">
                <a16:creationId xmlns:a16="http://schemas.microsoft.com/office/drawing/2014/main" id="{013C8F72-1BF3-1E40-928A-FBD71DE23D74}"/>
              </a:ext>
            </a:extLst>
          </p:cNvPr>
          <p:cNvSpPr>
            <a:spLocks noGrp="1"/>
          </p:cNvSpPr>
          <p:nvPr>
            <p:ph type="dt" sz="half" idx="10"/>
          </p:nvPr>
        </p:nvSpPr>
        <p:spPr/>
        <p:txBody>
          <a:bodyPr/>
          <a:lstStyle/>
          <a:p>
            <a:fld id="{768F6FDB-05B9-284A-8E05-DC86D8035C01}" type="datetimeFigureOut">
              <a:rPr lang="es-ES_tradnl" smtClean="0"/>
              <a:t>28/2/26</a:t>
            </a:fld>
            <a:endParaRPr lang="es-ES_tradnl"/>
          </a:p>
        </p:txBody>
      </p:sp>
      <p:sp>
        <p:nvSpPr>
          <p:cNvPr id="5" name="Marcador de pie de página 4">
            <a:extLst>
              <a:ext uri="{FF2B5EF4-FFF2-40B4-BE49-F238E27FC236}">
                <a16:creationId xmlns:a16="http://schemas.microsoft.com/office/drawing/2014/main" id="{1A157060-4940-294B-B952-D0BCDE503694}"/>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72B06B7C-CDF9-144D-AC7B-CF1A16D6EBEA}"/>
              </a:ext>
            </a:extLst>
          </p:cNvPr>
          <p:cNvSpPr>
            <a:spLocks noGrp="1"/>
          </p:cNvSpPr>
          <p:nvPr>
            <p:ph type="sldNum" sz="quarter" idx="12"/>
          </p:nvPr>
        </p:nvSpPr>
        <p:spPr/>
        <p:txBody>
          <a:bodyPr/>
          <a:lstStyle/>
          <a:p>
            <a:fld id="{077A0E45-29A7-AC41-B632-3CFB8AD39BDB}" type="slidenum">
              <a:rPr lang="es-ES_tradnl" smtClean="0"/>
              <a:t>‹Nº›</a:t>
            </a:fld>
            <a:endParaRPr lang="es-ES_tradnl"/>
          </a:p>
        </p:txBody>
      </p:sp>
    </p:spTree>
    <p:extLst>
      <p:ext uri="{BB962C8B-B14F-4D97-AF65-F5344CB8AC3E}">
        <p14:creationId xmlns:p14="http://schemas.microsoft.com/office/powerpoint/2010/main" val="3193926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361652-B120-D845-9A3F-F5D287741491}"/>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403BCFA6-267A-B340-BD37-1089BD05AE0B}"/>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8E39488E-98F8-DB40-B39B-63D87EC23AB7}"/>
              </a:ext>
            </a:extLst>
          </p:cNvPr>
          <p:cNvSpPr>
            <a:spLocks noGrp="1"/>
          </p:cNvSpPr>
          <p:nvPr>
            <p:ph type="dt" sz="half" idx="10"/>
          </p:nvPr>
        </p:nvSpPr>
        <p:spPr/>
        <p:txBody>
          <a:bodyPr/>
          <a:lstStyle/>
          <a:p>
            <a:fld id="{768F6FDB-05B9-284A-8E05-DC86D8035C01}" type="datetimeFigureOut">
              <a:rPr lang="es-ES_tradnl" smtClean="0"/>
              <a:t>28/2/26</a:t>
            </a:fld>
            <a:endParaRPr lang="es-ES_tradnl"/>
          </a:p>
        </p:txBody>
      </p:sp>
      <p:sp>
        <p:nvSpPr>
          <p:cNvPr id="5" name="Marcador de pie de página 4">
            <a:extLst>
              <a:ext uri="{FF2B5EF4-FFF2-40B4-BE49-F238E27FC236}">
                <a16:creationId xmlns:a16="http://schemas.microsoft.com/office/drawing/2014/main" id="{A0B49E64-7C22-9840-9B84-CC4101EC79CB}"/>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D0D5592A-B43C-8C42-BB6E-E4EBEE959490}"/>
              </a:ext>
            </a:extLst>
          </p:cNvPr>
          <p:cNvSpPr>
            <a:spLocks noGrp="1"/>
          </p:cNvSpPr>
          <p:nvPr>
            <p:ph type="sldNum" sz="quarter" idx="12"/>
          </p:nvPr>
        </p:nvSpPr>
        <p:spPr/>
        <p:txBody>
          <a:bodyPr/>
          <a:lstStyle/>
          <a:p>
            <a:fld id="{077A0E45-29A7-AC41-B632-3CFB8AD39BDB}" type="slidenum">
              <a:rPr lang="es-ES_tradnl" smtClean="0"/>
              <a:t>‹Nº›</a:t>
            </a:fld>
            <a:endParaRPr lang="es-ES_tradnl"/>
          </a:p>
        </p:txBody>
      </p:sp>
    </p:spTree>
    <p:extLst>
      <p:ext uri="{BB962C8B-B14F-4D97-AF65-F5344CB8AC3E}">
        <p14:creationId xmlns:p14="http://schemas.microsoft.com/office/powerpoint/2010/main" val="2859904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FF20B4F-F1EF-564C-BAE9-46A98B8F123C}"/>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7D0FACC5-1023-2A4B-89AF-FA4A62E7A53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E908C5AB-ED33-F146-B4CB-F88D13FD4698}"/>
              </a:ext>
            </a:extLst>
          </p:cNvPr>
          <p:cNvSpPr>
            <a:spLocks noGrp="1"/>
          </p:cNvSpPr>
          <p:nvPr>
            <p:ph type="dt" sz="half" idx="10"/>
          </p:nvPr>
        </p:nvSpPr>
        <p:spPr/>
        <p:txBody>
          <a:bodyPr/>
          <a:lstStyle/>
          <a:p>
            <a:fld id="{768F6FDB-05B9-284A-8E05-DC86D8035C01}" type="datetimeFigureOut">
              <a:rPr lang="es-ES_tradnl" smtClean="0"/>
              <a:t>28/2/26</a:t>
            </a:fld>
            <a:endParaRPr lang="es-ES_tradnl"/>
          </a:p>
        </p:txBody>
      </p:sp>
      <p:sp>
        <p:nvSpPr>
          <p:cNvPr id="5" name="Marcador de pie de página 4">
            <a:extLst>
              <a:ext uri="{FF2B5EF4-FFF2-40B4-BE49-F238E27FC236}">
                <a16:creationId xmlns:a16="http://schemas.microsoft.com/office/drawing/2014/main" id="{394105C6-ACDB-FA4C-91CA-AAACBFFEEA4F}"/>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F6B737E4-98B8-6F44-B2E5-DB2697EE5A63}"/>
              </a:ext>
            </a:extLst>
          </p:cNvPr>
          <p:cNvSpPr>
            <a:spLocks noGrp="1"/>
          </p:cNvSpPr>
          <p:nvPr>
            <p:ph type="sldNum" sz="quarter" idx="12"/>
          </p:nvPr>
        </p:nvSpPr>
        <p:spPr/>
        <p:txBody>
          <a:bodyPr/>
          <a:lstStyle/>
          <a:p>
            <a:fld id="{077A0E45-29A7-AC41-B632-3CFB8AD39BDB}" type="slidenum">
              <a:rPr lang="es-ES_tradnl" smtClean="0"/>
              <a:t>‹Nº›</a:t>
            </a:fld>
            <a:endParaRPr lang="es-ES_tradnl"/>
          </a:p>
        </p:txBody>
      </p:sp>
    </p:spTree>
    <p:extLst>
      <p:ext uri="{BB962C8B-B14F-4D97-AF65-F5344CB8AC3E}">
        <p14:creationId xmlns:p14="http://schemas.microsoft.com/office/powerpoint/2010/main" val="425455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FF0E6E-CECC-1945-81C1-BED07E20FA94}"/>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0F68BACA-F9F7-1248-8F67-D28DAB501462}"/>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3BFE2637-80DA-424A-8575-B331CE94C64F}"/>
              </a:ext>
            </a:extLst>
          </p:cNvPr>
          <p:cNvSpPr>
            <a:spLocks noGrp="1"/>
          </p:cNvSpPr>
          <p:nvPr>
            <p:ph type="dt" sz="half" idx="10"/>
          </p:nvPr>
        </p:nvSpPr>
        <p:spPr/>
        <p:txBody>
          <a:bodyPr/>
          <a:lstStyle/>
          <a:p>
            <a:fld id="{768F6FDB-05B9-284A-8E05-DC86D8035C01}" type="datetimeFigureOut">
              <a:rPr lang="es-ES_tradnl" smtClean="0"/>
              <a:t>28/2/26</a:t>
            </a:fld>
            <a:endParaRPr lang="es-ES_tradnl"/>
          </a:p>
        </p:txBody>
      </p:sp>
      <p:sp>
        <p:nvSpPr>
          <p:cNvPr id="5" name="Marcador de pie de página 4">
            <a:extLst>
              <a:ext uri="{FF2B5EF4-FFF2-40B4-BE49-F238E27FC236}">
                <a16:creationId xmlns:a16="http://schemas.microsoft.com/office/drawing/2014/main" id="{E11EB735-A230-724C-A750-EDB2B999B038}"/>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A37B337F-4B19-144A-AB77-90AEFB822482}"/>
              </a:ext>
            </a:extLst>
          </p:cNvPr>
          <p:cNvSpPr>
            <a:spLocks noGrp="1"/>
          </p:cNvSpPr>
          <p:nvPr>
            <p:ph type="sldNum" sz="quarter" idx="12"/>
          </p:nvPr>
        </p:nvSpPr>
        <p:spPr/>
        <p:txBody>
          <a:bodyPr/>
          <a:lstStyle/>
          <a:p>
            <a:fld id="{077A0E45-29A7-AC41-B632-3CFB8AD39BDB}" type="slidenum">
              <a:rPr lang="es-ES_tradnl" smtClean="0"/>
              <a:t>‹Nº›</a:t>
            </a:fld>
            <a:endParaRPr lang="es-ES_tradnl"/>
          </a:p>
        </p:txBody>
      </p:sp>
    </p:spTree>
    <p:extLst>
      <p:ext uri="{BB962C8B-B14F-4D97-AF65-F5344CB8AC3E}">
        <p14:creationId xmlns:p14="http://schemas.microsoft.com/office/powerpoint/2010/main" val="166165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34154-525B-1945-898D-A8A3EBF1BCD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0C3089A5-E1CC-C34D-A676-3544689002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BE2A8AF6-5644-D24D-8564-2425A5000EB7}"/>
              </a:ext>
            </a:extLst>
          </p:cNvPr>
          <p:cNvSpPr>
            <a:spLocks noGrp="1"/>
          </p:cNvSpPr>
          <p:nvPr>
            <p:ph type="dt" sz="half" idx="10"/>
          </p:nvPr>
        </p:nvSpPr>
        <p:spPr/>
        <p:txBody>
          <a:bodyPr/>
          <a:lstStyle/>
          <a:p>
            <a:fld id="{768F6FDB-05B9-284A-8E05-DC86D8035C01}" type="datetimeFigureOut">
              <a:rPr lang="es-ES_tradnl" smtClean="0"/>
              <a:t>28/2/26</a:t>
            </a:fld>
            <a:endParaRPr lang="es-ES_tradnl"/>
          </a:p>
        </p:txBody>
      </p:sp>
      <p:sp>
        <p:nvSpPr>
          <p:cNvPr id="5" name="Marcador de pie de página 4">
            <a:extLst>
              <a:ext uri="{FF2B5EF4-FFF2-40B4-BE49-F238E27FC236}">
                <a16:creationId xmlns:a16="http://schemas.microsoft.com/office/drawing/2014/main" id="{9B65EFBA-C129-DE41-851B-AC9F8EE43C4D}"/>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93CF8412-A6FE-A349-B65C-6CB4AB5752A1}"/>
              </a:ext>
            </a:extLst>
          </p:cNvPr>
          <p:cNvSpPr>
            <a:spLocks noGrp="1"/>
          </p:cNvSpPr>
          <p:nvPr>
            <p:ph type="sldNum" sz="quarter" idx="12"/>
          </p:nvPr>
        </p:nvSpPr>
        <p:spPr/>
        <p:txBody>
          <a:bodyPr/>
          <a:lstStyle/>
          <a:p>
            <a:fld id="{077A0E45-29A7-AC41-B632-3CFB8AD39BDB}" type="slidenum">
              <a:rPr lang="es-ES_tradnl" smtClean="0"/>
              <a:t>‹Nº›</a:t>
            </a:fld>
            <a:endParaRPr lang="es-ES_tradnl"/>
          </a:p>
        </p:txBody>
      </p:sp>
    </p:spTree>
    <p:extLst>
      <p:ext uri="{BB962C8B-B14F-4D97-AF65-F5344CB8AC3E}">
        <p14:creationId xmlns:p14="http://schemas.microsoft.com/office/powerpoint/2010/main" val="368874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7CC0F-D081-6E44-9367-193F0EBC69CF}"/>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B75EB5A2-2576-F542-BB5E-810C8BD9AFA5}"/>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contenido 3">
            <a:extLst>
              <a:ext uri="{FF2B5EF4-FFF2-40B4-BE49-F238E27FC236}">
                <a16:creationId xmlns:a16="http://schemas.microsoft.com/office/drawing/2014/main" id="{DB1EC1F2-CA99-9749-8D9C-8F79F4E1EB30}"/>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fecha 4">
            <a:extLst>
              <a:ext uri="{FF2B5EF4-FFF2-40B4-BE49-F238E27FC236}">
                <a16:creationId xmlns:a16="http://schemas.microsoft.com/office/drawing/2014/main" id="{D15625B2-B8E8-814B-BF64-B2A5643A2B27}"/>
              </a:ext>
            </a:extLst>
          </p:cNvPr>
          <p:cNvSpPr>
            <a:spLocks noGrp="1"/>
          </p:cNvSpPr>
          <p:nvPr>
            <p:ph type="dt" sz="half" idx="10"/>
          </p:nvPr>
        </p:nvSpPr>
        <p:spPr/>
        <p:txBody>
          <a:bodyPr/>
          <a:lstStyle/>
          <a:p>
            <a:fld id="{768F6FDB-05B9-284A-8E05-DC86D8035C01}" type="datetimeFigureOut">
              <a:rPr lang="es-ES_tradnl" smtClean="0"/>
              <a:t>28/2/26</a:t>
            </a:fld>
            <a:endParaRPr lang="es-ES_tradnl"/>
          </a:p>
        </p:txBody>
      </p:sp>
      <p:sp>
        <p:nvSpPr>
          <p:cNvPr id="6" name="Marcador de pie de página 5">
            <a:extLst>
              <a:ext uri="{FF2B5EF4-FFF2-40B4-BE49-F238E27FC236}">
                <a16:creationId xmlns:a16="http://schemas.microsoft.com/office/drawing/2014/main" id="{4EF2BFF5-9903-F44A-9398-83A5B7535776}"/>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3A5FF4B4-4C95-4745-81F5-43DFB0A20C42}"/>
              </a:ext>
            </a:extLst>
          </p:cNvPr>
          <p:cNvSpPr>
            <a:spLocks noGrp="1"/>
          </p:cNvSpPr>
          <p:nvPr>
            <p:ph type="sldNum" sz="quarter" idx="12"/>
          </p:nvPr>
        </p:nvSpPr>
        <p:spPr/>
        <p:txBody>
          <a:bodyPr/>
          <a:lstStyle/>
          <a:p>
            <a:fld id="{077A0E45-29A7-AC41-B632-3CFB8AD39BDB}" type="slidenum">
              <a:rPr lang="es-ES_tradnl" smtClean="0"/>
              <a:t>‹Nº›</a:t>
            </a:fld>
            <a:endParaRPr lang="es-ES_tradnl"/>
          </a:p>
        </p:txBody>
      </p:sp>
    </p:spTree>
    <p:extLst>
      <p:ext uri="{BB962C8B-B14F-4D97-AF65-F5344CB8AC3E}">
        <p14:creationId xmlns:p14="http://schemas.microsoft.com/office/powerpoint/2010/main" val="178159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91D69B-F28F-2449-A133-8C9A052879BE}"/>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6263D951-E17C-4542-9A49-A1DBE2C36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28DAF9E1-4F0E-3A4B-A456-F9C5CA83E8F6}"/>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texto 4">
            <a:extLst>
              <a:ext uri="{FF2B5EF4-FFF2-40B4-BE49-F238E27FC236}">
                <a16:creationId xmlns:a16="http://schemas.microsoft.com/office/drawing/2014/main" id="{195C7681-6B62-254F-85D9-E969DCF182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10CF588F-8638-3B4F-9C60-94118733AA65}"/>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7" name="Marcador de fecha 6">
            <a:extLst>
              <a:ext uri="{FF2B5EF4-FFF2-40B4-BE49-F238E27FC236}">
                <a16:creationId xmlns:a16="http://schemas.microsoft.com/office/drawing/2014/main" id="{6852ADFB-1430-BA4A-B079-9CC215B6973B}"/>
              </a:ext>
            </a:extLst>
          </p:cNvPr>
          <p:cNvSpPr>
            <a:spLocks noGrp="1"/>
          </p:cNvSpPr>
          <p:nvPr>
            <p:ph type="dt" sz="half" idx="10"/>
          </p:nvPr>
        </p:nvSpPr>
        <p:spPr/>
        <p:txBody>
          <a:bodyPr/>
          <a:lstStyle/>
          <a:p>
            <a:fld id="{768F6FDB-05B9-284A-8E05-DC86D8035C01}" type="datetimeFigureOut">
              <a:rPr lang="es-ES_tradnl" smtClean="0"/>
              <a:t>28/2/26</a:t>
            </a:fld>
            <a:endParaRPr lang="es-ES_tradnl"/>
          </a:p>
        </p:txBody>
      </p:sp>
      <p:sp>
        <p:nvSpPr>
          <p:cNvPr id="8" name="Marcador de pie de página 7">
            <a:extLst>
              <a:ext uri="{FF2B5EF4-FFF2-40B4-BE49-F238E27FC236}">
                <a16:creationId xmlns:a16="http://schemas.microsoft.com/office/drawing/2014/main" id="{38A57D72-9165-5A48-AFA0-B81F405B1425}"/>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BB24E7C6-5FED-9B4C-9B44-884C057F218E}"/>
              </a:ext>
            </a:extLst>
          </p:cNvPr>
          <p:cNvSpPr>
            <a:spLocks noGrp="1"/>
          </p:cNvSpPr>
          <p:nvPr>
            <p:ph type="sldNum" sz="quarter" idx="12"/>
          </p:nvPr>
        </p:nvSpPr>
        <p:spPr/>
        <p:txBody>
          <a:bodyPr/>
          <a:lstStyle/>
          <a:p>
            <a:fld id="{077A0E45-29A7-AC41-B632-3CFB8AD39BDB}" type="slidenum">
              <a:rPr lang="es-ES_tradnl" smtClean="0"/>
              <a:t>‹Nº›</a:t>
            </a:fld>
            <a:endParaRPr lang="es-ES_tradnl"/>
          </a:p>
        </p:txBody>
      </p:sp>
    </p:spTree>
    <p:extLst>
      <p:ext uri="{BB962C8B-B14F-4D97-AF65-F5344CB8AC3E}">
        <p14:creationId xmlns:p14="http://schemas.microsoft.com/office/powerpoint/2010/main" val="173982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F0268F-7A70-FD47-B746-AF6CDD553840}"/>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fecha 2">
            <a:extLst>
              <a:ext uri="{FF2B5EF4-FFF2-40B4-BE49-F238E27FC236}">
                <a16:creationId xmlns:a16="http://schemas.microsoft.com/office/drawing/2014/main" id="{31E40B38-D327-2E4B-8988-3A13510C0880}"/>
              </a:ext>
            </a:extLst>
          </p:cNvPr>
          <p:cNvSpPr>
            <a:spLocks noGrp="1"/>
          </p:cNvSpPr>
          <p:nvPr>
            <p:ph type="dt" sz="half" idx="10"/>
          </p:nvPr>
        </p:nvSpPr>
        <p:spPr/>
        <p:txBody>
          <a:bodyPr/>
          <a:lstStyle/>
          <a:p>
            <a:fld id="{768F6FDB-05B9-284A-8E05-DC86D8035C01}" type="datetimeFigureOut">
              <a:rPr lang="es-ES_tradnl" smtClean="0"/>
              <a:t>28/2/26</a:t>
            </a:fld>
            <a:endParaRPr lang="es-ES_tradnl"/>
          </a:p>
        </p:txBody>
      </p:sp>
      <p:sp>
        <p:nvSpPr>
          <p:cNvPr id="4" name="Marcador de pie de página 3">
            <a:extLst>
              <a:ext uri="{FF2B5EF4-FFF2-40B4-BE49-F238E27FC236}">
                <a16:creationId xmlns:a16="http://schemas.microsoft.com/office/drawing/2014/main" id="{0F51285F-2BBD-C04A-BDD4-D179A0DB6481}"/>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537940D2-2666-D64E-A477-5E7A2E9D63D8}"/>
              </a:ext>
            </a:extLst>
          </p:cNvPr>
          <p:cNvSpPr>
            <a:spLocks noGrp="1"/>
          </p:cNvSpPr>
          <p:nvPr>
            <p:ph type="sldNum" sz="quarter" idx="12"/>
          </p:nvPr>
        </p:nvSpPr>
        <p:spPr/>
        <p:txBody>
          <a:bodyPr/>
          <a:lstStyle/>
          <a:p>
            <a:fld id="{077A0E45-29A7-AC41-B632-3CFB8AD39BDB}" type="slidenum">
              <a:rPr lang="es-ES_tradnl" smtClean="0"/>
              <a:t>‹Nº›</a:t>
            </a:fld>
            <a:endParaRPr lang="es-ES_tradnl"/>
          </a:p>
        </p:txBody>
      </p:sp>
    </p:spTree>
    <p:extLst>
      <p:ext uri="{BB962C8B-B14F-4D97-AF65-F5344CB8AC3E}">
        <p14:creationId xmlns:p14="http://schemas.microsoft.com/office/powerpoint/2010/main" val="2215890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78E8DF0-FFDF-3C4C-9680-4CB07A680A3C}"/>
              </a:ext>
            </a:extLst>
          </p:cNvPr>
          <p:cNvSpPr>
            <a:spLocks noGrp="1"/>
          </p:cNvSpPr>
          <p:nvPr>
            <p:ph type="dt" sz="half" idx="10"/>
          </p:nvPr>
        </p:nvSpPr>
        <p:spPr/>
        <p:txBody>
          <a:bodyPr/>
          <a:lstStyle/>
          <a:p>
            <a:fld id="{768F6FDB-05B9-284A-8E05-DC86D8035C01}" type="datetimeFigureOut">
              <a:rPr lang="es-ES_tradnl" smtClean="0"/>
              <a:t>28/2/26</a:t>
            </a:fld>
            <a:endParaRPr lang="es-ES_tradnl"/>
          </a:p>
        </p:txBody>
      </p:sp>
      <p:sp>
        <p:nvSpPr>
          <p:cNvPr id="3" name="Marcador de pie de página 2">
            <a:extLst>
              <a:ext uri="{FF2B5EF4-FFF2-40B4-BE49-F238E27FC236}">
                <a16:creationId xmlns:a16="http://schemas.microsoft.com/office/drawing/2014/main" id="{BF445FE4-A302-404A-9D6A-18338C9CA88A}"/>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4D608D88-4895-B648-A2A8-D62138AF85DC}"/>
              </a:ext>
            </a:extLst>
          </p:cNvPr>
          <p:cNvSpPr>
            <a:spLocks noGrp="1"/>
          </p:cNvSpPr>
          <p:nvPr>
            <p:ph type="sldNum" sz="quarter" idx="12"/>
          </p:nvPr>
        </p:nvSpPr>
        <p:spPr/>
        <p:txBody>
          <a:bodyPr/>
          <a:lstStyle/>
          <a:p>
            <a:fld id="{077A0E45-29A7-AC41-B632-3CFB8AD39BDB}" type="slidenum">
              <a:rPr lang="es-ES_tradnl" smtClean="0"/>
              <a:t>‹Nº›</a:t>
            </a:fld>
            <a:endParaRPr lang="es-ES_tradnl"/>
          </a:p>
        </p:txBody>
      </p:sp>
    </p:spTree>
    <p:extLst>
      <p:ext uri="{BB962C8B-B14F-4D97-AF65-F5344CB8AC3E}">
        <p14:creationId xmlns:p14="http://schemas.microsoft.com/office/powerpoint/2010/main" val="3108196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1CB6AA-49CF-0449-BD9E-45048DE79A3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09C89E71-8CCD-B94E-B7FC-C340ED175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texto 3">
            <a:extLst>
              <a:ext uri="{FF2B5EF4-FFF2-40B4-BE49-F238E27FC236}">
                <a16:creationId xmlns:a16="http://schemas.microsoft.com/office/drawing/2014/main" id="{E6DCF135-214D-CE4C-AC64-872EDDCFF1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F727703-89AC-4540-BAC9-3C3C59E990D0}"/>
              </a:ext>
            </a:extLst>
          </p:cNvPr>
          <p:cNvSpPr>
            <a:spLocks noGrp="1"/>
          </p:cNvSpPr>
          <p:nvPr>
            <p:ph type="dt" sz="half" idx="10"/>
          </p:nvPr>
        </p:nvSpPr>
        <p:spPr/>
        <p:txBody>
          <a:bodyPr/>
          <a:lstStyle/>
          <a:p>
            <a:fld id="{768F6FDB-05B9-284A-8E05-DC86D8035C01}" type="datetimeFigureOut">
              <a:rPr lang="es-ES_tradnl" smtClean="0"/>
              <a:t>28/2/26</a:t>
            </a:fld>
            <a:endParaRPr lang="es-ES_tradnl"/>
          </a:p>
        </p:txBody>
      </p:sp>
      <p:sp>
        <p:nvSpPr>
          <p:cNvPr id="6" name="Marcador de pie de página 5">
            <a:extLst>
              <a:ext uri="{FF2B5EF4-FFF2-40B4-BE49-F238E27FC236}">
                <a16:creationId xmlns:a16="http://schemas.microsoft.com/office/drawing/2014/main" id="{4A48BDEA-4535-9E42-AD17-EA86D970DEB0}"/>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841EDEC3-F441-7D42-9050-032D16D01C41}"/>
              </a:ext>
            </a:extLst>
          </p:cNvPr>
          <p:cNvSpPr>
            <a:spLocks noGrp="1"/>
          </p:cNvSpPr>
          <p:nvPr>
            <p:ph type="sldNum" sz="quarter" idx="12"/>
          </p:nvPr>
        </p:nvSpPr>
        <p:spPr/>
        <p:txBody>
          <a:bodyPr/>
          <a:lstStyle/>
          <a:p>
            <a:fld id="{077A0E45-29A7-AC41-B632-3CFB8AD39BDB}" type="slidenum">
              <a:rPr lang="es-ES_tradnl" smtClean="0"/>
              <a:t>‹Nº›</a:t>
            </a:fld>
            <a:endParaRPr lang="es-ES_tradnl"/>
          </a:p>
        </p:txBody>
      </p:sp>
    </p:spTree>
    <p:extLst>
      <p:ext uri="{BB962C8B-B14F-4D97-AF65-F5344CB8AC3E}">
        <p14:creationId xmlns:p14="http://schemas.microsoft.com/office/powerpoint/2010/main" val="3070393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2FAB8A-60D8-A74F-8A1F-38C061C3A412}"/>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D2EC78D5-A697-3945-9796-F977CC1856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FC52BE55-DEC5-2C42-A1A6-BA4DE526C1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CCE8056-406B-8542-86E8-3008931324A5}"/>
              </a:ext>
            </a:extLst>
          </p:cNvPr>
          <p:cNvSpPr>
            <a:spLocks noGrp="1"/>
          </p:cNvSpPr>
          <p:nvPr>
            <p:ph type="dt" sz="half" idx="10"/>
          </p:nvPr>
        </p:nvSpPr>
        <p:spPr/>
        <p:txBody>
          <a:bodyPr/>
          <a:lstStyle/>
          <a:p>
            <a:fld id="{768F6FDB-05B9-284A-8E05-DC86D8035C01}" type="datetimeFigureOut">
              <a:rPr lang="es-ES_tradnl" smtClean="0"/>
              <a:t>28/2/26</a:t>
            </a:fld>
            <a:endParaRPr lang="es-ES_tradnl"/>
          </a:p>
        </p:txBody>
      </p:sp>
      <p:sp>
        <p:nvSpPr>
          <p:cNvPr id="6" name="Marcador de pie de página 5">
            <a:extLst>
              <a:ext uri="{FF2B5EF4-FFF2-40B4-BE49-F238E27FC236}">
                <a16:creationId xmlns:a16="http://schemas.microsoft.com/office/drawing/2014/main" id="{19F6560C-F7DD-534B-9015-96B9AED55628}"/>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30A71EA4-64E6-E24D-BB6A-444C91DACD42}"/>
              </a:ext>
            </a:extLst>
          </p:cNvPr>
          <p:cNvSpPr>
            <a:spLocks noGrp="1"/>
          </p:cNvSpPr>
          <p:nvPr>
            <p:ph type="sldNum" sz="quarter" idx="12"/>
          </p:nvPr>
        </p:nvSpPr>
        <p:spPr/>
        <p:txBody>
          <a:bodyPr/>
          <a:lstStyle/>
          <a:p>
            <a:fld id="{077A0E45-29A7-AC41-B632-3CFB8AD39BDB}" type="slidenum">
              <a:rPr lang="es-ES_tradnl" smtClean="0"/>
              <a:t>‹Nº›</a:t>
            </a:fld>
            <a:endParaRPr lang="es-ES_tradnl"/>
          </a:p>
        </p:txBody>
      </p:sp>
    </p:spTree>
    <p:extLst>
      <p:ext uri="{BB962C8B-B14F-4D97-AF65-F5344CB8AC3E}">
        <p14:creationId xmlns:p14="http://schemas.microsoft.com/office/powerpoint/2010/main" val="383569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FF3DE9F-06E1-8D4C-BCF4-45D461ECD2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81DBCBC7-BB23-9642-8230-971D70AE23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F555C051-F85B-064B-B692-10B7ABE43B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F6FDB-05B9-284A-8E05-DC86D8035C01}" type="datetimeFigureOut">
              <a:rPr lang="es-ES_tradnl" smtClean="0"/>
              <a:t>28/2/26</a:t>
            </a:fld>
            <a:endParaRPr lang="es-ES_tradnl"/>
          </a:p>
        </p:txBody>
      </p:sp>
      <p:sp>
        <p:nvSpPr>
          <p:cNvPr id="5" name="Marcador de pie de página 4">
            <a:extLst>
              <a:ext uri="{FF2B5EF4-FFF2-40B4-BE49-F238E27FC236}">
                <a16:creationId xmlns:a16="http://schemas.microsoft.com/office/drawing/2014/main" id="{EAF97527-CFED-B240-9538-5DF30E5ACF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8EA33692-2401-794F-8EE7-6E7B0A1199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A0E45-29A7-AC41-B632-3CFB8AD39BDB}" type="slidenum">
              <a:rPr lang="es-ES_tradnl" smtClean="0"/>
              <a:t>‹Nº›</a:t>
            </a:fld>
            <a:endParaRPr lang="es-ES_tradnl"/>
          </a:p>
        </p:txBody>
      </p:sp>
    </p:spTree>
    <p:extLst>
      <p:ext uri="{BB962C8B-B14F-4D97-AF65-F5344CB8AC3E}">
        <p14:creationId xmlns:p14="http://schemas.microsoft.com/office/powerpoint/2010/main" val="1487628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B360F52-19DD-E145-8B3E-C5D24BC3D837}"/>
              </a:ext>
            </a:extLst>
          </p:cNvPr>
          <p:cNvSpPr txBox="1"/>
          <p:nvPr/>
        </p:nvSpPr>
        <p:spPr>
          <a:xfrm>
            <a:off x="7215254" y="1965366"/>
            <a:ext cx="1460656" cy="523220"/>
          </a:xfrm>
          <a:prstGeom prst="rect">
            <a:avLst/>
          </a:prstGeom>
          <a:noFill/>
        </p:spPr>
        <p:txBody>
          <a:bodyPr wrap="none" rtlCol="0">
            <a:spAutoFit/>
          </a:bodyPr>
          <a:lstStyle/>
          <a:p>
            <a:r>
              <a:rPr lang="es-ES_tradnl" sz="2800" dirty="0">
                <a:latin typeface="Arial" panose="020B0604020202020204" pitchFamily="34" charset="0"/>
                <a:cs typeface="Arial" panose="020B0604020202020204" pitchFamily="34" charset="0"/>
              </a:rPr>
              <a:t>SUEÑO</a:t>
            </a:r>
          </a:p>
        </p:txBody>
      </p:sp>
      <p:pic>
        <p:nvPicPr>
          <p:cNvPr id="2" name="Imagen 1">
            <a:extLst>
              <a:ext uri="{FF2B5EF4-FFF2-40B4-BE49-F238E27FC236}">
                <a16:creationId xmlns:a16="http://schemas.microsoft.com/office/drawing/2014/main" id="{07EA4C02-2281-954B-A0F4-7B63F1A3B09A}"/>
              </a:ext>
            </a:extLst>
          </p:cNvPr>
          <p:cNvPicPr>
            <a:picLocks noChangeAspect="1"/>
          </p:cNvPicPr>
          <p:nvPr/>
        </p:nvPicPr>
        <p:blipFill>
          <a:blip r:embed="rId2"/>
          <a:stretch>
            <a:fillRect/>
          </a:stretch>
        </p:blipFill>
        <p:spPr>
          <a:xfrm>
            <a:off x="522237" y="120238"/>
            <a:ext cx="4857285" cy="6524001"/>
          </a:xfrm>
          <a:prstGeom prst="rect">
            <a:avLst/>
          </a:prstGeom>
        </p:spPr>
      </p:pic>
    </p:spTree>
    <p:extLst>
      <p:ext uri="{BB962C8B-B14F-4D97-AF65-F5344CB8AC3E}">
        <p14:creationId xmlns:p14="http://schemas.microsoft.com/office/powerpoint/2010/main" val="879264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7B7EE14-5C6B-8F48-990D-4841F7B04D26}"/>
              </a:ext>
            </a:extLst>
          </p:cNvPr>
          <p:cNvPicPr>
            <a:picLocks noChangeAspect="1"/>
          </p:cNvPicPr>
          <p:nvPr/>
        </p:nvPicPr>
        <p:blipFill>
          <a:blip r:embed="rId2"/>
          <a:stretch>
            <a:fillRect/>
          </a:stretch>
        </p:blipFill>
        <p:spPr>
          <a:xfrm>
            <a:off x="481417" y="3538238"/>
            <a:ext cx="3486150" cy="3122911"/>
          </a:xfrm>
          <a:prstGeom prst="rect">
            <a:avLst/>
          </a:prstGeom>
        </p:spPr>
      </p:pic>
      <p:pic>
        <p:nvPicPr>
          <p:cNvPr id="5" name="Imagen 4">
            <a:extLst>
              <a:ext uri="{FF2B5EF4-FFF2-40B4-BE49-F238E27FC236}">
                <a16:creationId xmlns:a16="http://schemas.microsoft.com/office/drawing/2014/main" id="{44D70127-248B-C640-89D7-052186614697}"/>
              </a:ext>
            </a:extLst>
          </p:cNvPr>
          <p:cNvPicPr>
            <a:picLocks noChangeAspect="1"/>
          </p:cNvPicPr>
          <p:nvPr/>
        </p:nvPicPr>
        <p:blipFill>
          <a:blip r:embed="rId3"/>
          <a:stretch>
            <a:fillRect/>
          </a:stretch>
        </p:blipFill>
        <p:spPr>
          <a:xfrm>
            <a:off x="260220" y="101599"/>
            <a:ext cx="4325847" cy="3327401"/>
          </a:xfrm>
          <a:prstGeom prst="rect">
            <a:avLst/>
          </a:prstGeom>
        </p:spPr>
      </p:pic>
      <p:pic>
        <p:nvPicPr>
          <p:cNvPr id="6" name="Imagen 5">
            <a:extLst>
              <a:ext uri="{FF2B5EF4-FFF2-40B4-BE49-F238E27FC236}">
                <a16:creationId xmlns:a16="http://schemas.microsoft.com/office/drawing/2014/main" id="{5F9F8D77-D282-B84A-894A-04EBEDACE273}"/>
              </a:ext>
            </a:extLst>
          </p:cNvPr>
          <p:cNvPicPr>
            <a:picLocks noChangeAspect="1"/>
          </p:cNvPicPr>
          <p:nvPr/>
        </p:nvPicPr>
        <p:blipFill>
          <a:blip r:embed="rId4"/>
          <a:stretch>
            <a:fillRect/>
          </a:stretch>
        </p:blipFill>
        <p:spPr>
          <a:xfrm>
            <a:off x="4707067" y="-1"/>
            <a:ext cx="6084220" cy="6215063"/>
          </a:xfrm>
          <a:prstGeom prst="rect">
            <a:avLst/>
          </a:prstGeom>
        </p:spPr>
      </p:pic>
      <p:sp>
        <p:nvSpPr>
          <p:cNvPr id="7" name="Rectángulo 6">
            <a:extLst>
              <a:ext uri="{FF2B5EF4-FFF2-40B4-BE49-F238E27FC236}">
                <a16:creationId xmlns:a16="http://schemas.microsoft.com/office/drawing/2014/main" id="{10E31B9E-04FD-874F-ADDD-01BE89106632}"/>
              </a:ext>
            </a:extLst>
          </p:cNvPr>
          <p:cNvSpPr/>
          <p:nvPr/>
        </p:nvSpPr>
        <p:spPr>
          <a:xfrm>
            <a:off x="4843463" y="5057775"/>
            <a:ext cx="771525" cy="714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Imagen 7">
            <a:extLst>
              <a:ext uri="{FF2B5EF4-FFF2-40B4-BE49-F238E27FC236}">
                <a16:creationId xmlns:a16="http://schemas.microsoft.com/office/drawing/2014/main" id="{2975422F-850C-5246-9F9C-4A139E0F61F2}"/>
              </a:ext>
            </a:extLst>
          </p:cNvPr>
          <p:cNvPicPr>
            <a:picLocks noChangeAspect="1"/>
          </p:cNvPicPr>
          <p:nvPr/>
        </p:nvPicPr>
        <p:blipFill rotWithShape="1">
          <a:blip r:embed="rId4"/>
          <a:srcRect l="84901" t="62835" b="24062"/>
          <a:stretch/>
        </p:blipFill>
        <p:spPr>
          <a:xfrm flipV="1">
            <a:off x="9872663" y="5156845"/>
            <a:ext cx="918624" cy="814388"/>
          </a:xfrm>
          <a:prstGeom prst="rect">
            <a:avLst/>
          </a:prstGeom>
        </p:spPr>
      </p:pic>
      <p:sp>
        <p:nvSpPr>
          <p:cNvPr id="2" name="Rectángulo 1">
            <a:extLst>
              <a:ext uri="{FF2B5EF4-FFF2-40B4-BE49-F238E27FC236}">
                <a16:creationId xmlns:a16="http://schemas.microsoft.com/office/drawing/2014/main" id="{59DAD2E0-CCDB-1942-81C0-F390EE12A13B}"/>
              </a:ext>
            </a:extLst>
          </p:cNvPr>
          <p:cNvSpPr/>
          <p:nvPr/>
        </p:nvSpPr>
        <p:spPr>
          <a:xfrm>
            <a:off x="260221" y="101599"/>
            <a:ext cx="4044697" cy="646331"/>
          </a:xfrm>
          <a:prstGeom prst="rect">
            <a:avLst/>
          </a:prstGeom>
        </p:spPr>
        <p:txBody>
          <a:bodyPr wrap="none">
            <a:spAutoFit/>
          </a:bodyPr>
          <a:lstStyle/>
          <a:p>
            <a:pPr>
              <a:spcAft>
                <a:spcPts val="0"/>
              </a:spcAft>
            </a:pPr>
            <a:r>
              <a:rPr lang="es-ES" dirty="0">
                <a:solidFill>
                  <a:schemeClr val="bg1"/>
                </a:solidFill>
                <a:latin typeface="Arial" panose="020B0604020202020204" pitchFamily="34" charset="0"/>
                <a:ea typeface="Calibri" panose="020F0502020204030204" pitchFamily="34" charset="0"/>
                <a:cs typeface="Arial" panose="020B0604020202020204" pitchFamily="34" charset="0"/>
              </a:rPr>
              <a:t>Red neuronal del núcleo hipotalámico</a:t>
            </a:r>
          </a:p>
          <a:p>
            <a:r>
              <a:rPr lang="es-ES" dirty="0">
                <a:solidFill>
                  <a:schemeClr val="bg1"/>
                </a:solidFill>
                <a:latin typeface="Arial" panose="020B0604020202020204" pitchFamily="34" charset="0"/>
                <a:ea typeface="Calibri" panose="020F0502020204030204" pitchFamily="34" charset="0"/>
                <a:cs typeface="Arial" panose="020B0604020202020204" pitchFamily="34" charset="0"/>
              </a:rPr>
              <a:t>que libera la </a:t>
            </a:r>
            <a:r>
              <a:rPr lang="es-ES" dirty="0" err="1">
                <a:solidFill>
                  <a:schemeClr val="bg1"/>
                </a:solidFill>
                <a:latin typeface="Arial" panose="020B0604020202020204" pitchFamily="34" charset="0"/>
                <a:ea typeface="Calibri" panose="020F0502020204030204" pitchFamily="34" charset="0"/>
                <a:cs typeface="Arial" panose="020B0604020202020204" pitchFamily="34" charset="0"/>
              </a:rPr>
              <a:t>Orexina</a:t>
            </a:r>
            <a:r>
              <a:rPr lang="es-ES" dirty="0">
                <a:solidFill>
                  <a:schemeClr val="bg1"/>
                </a:solidFill>
                <a:latin typeface="Arial" panose="020B0604020202020204" pitchFamily="34" charset="0"/>
                <a:ea typeface="Calibri" panose="020F0502020204030204" pitchFamily="34" charset="0"/>
                <a:cs typeface="Arial" panose="020B0604020202020204" pitchFamily="34" charset="0"/>
              </a:rPr>
              <a:t> A</a:t>
            </a:r>
            <a:endParaRPr lang="es-MX" dirty="0"/>
          </a:p>
        </p:txBody>
      </p:sp>
    </p:spTree>
    <p:extLst>
      <p:ext uri="{BB962C8B-B14F-4D97-AF65-F5344CB8AC3E}">
        <p14:creationId xmlns:p14="http://schemas.microsoft.com/office/powerpoint/2010/main" val="941399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F412F005-870F-C74C-A930-C543FAA87428}"/>
              </a:ext>
            </a:extLst>
          </p:cNvPr>
          <p:cNvSpPr/>
          <p:nvPr/>
        </p:nvSpPr>
        <p:spPr>
          <a:xfrm>
            <a:off x="898566" y="197346"/>
            <a:ext cx="10394867" cy="6463308"/>
          </a:xfrm>
          <a:prstGeom prst="rect">
            <a:avLst/>
          </a:prstGeom>
        </p:spPr>
        <p:txBody>
          <a:bodyPr wrap="square">
            <a:spAutoFit/>
          </a:bodyPr>
          <a:lstStyle/>
          <a:p>
            <a:r>
              <a:rPr lang="es-MX" dirty="0">
                <a:solidFill>
                  <a:srgbClr val="0A0A0A"/>
                </a:solidFill>
                <a:latin typeface="Arial" panose="020B0604020202020204" pitchFamily="34" charset="0"/>
                <a:cs typeface="Arial" panose="020B0604020202020204" pitchFamily="34" charset="0"/>
              </a:rPr>
              <a:t>Bioquímicamente el sueño , </a:t>
            </a:r>
            <a:r>
              <a:rPr lang="es-MX" b="0" i="0" u="none" strike="noStrike" dirty="0">
                <a:solidFill>
                  <a:srgbClr val="0A0A0A"/>
                </a:solidFill>
                <a:effectLst/>
                <a:latin typeface="Arial" panose="020B0604020202020204" pitchFamily="34" charset="0"/>
                <a:cs typeface="Arial" panose="020B0604020202020204" pitchFamily="34" charset="0"/>
              </a:rPr>
              <a:t>se define por una alta actividad colinérgica (acetilcolina) y melatonina y</a:t>
            </a:r>
          </a:p>
          <a:p>
            <a:r>
              <a:rPr lang="es-MX" b="0" i="0" u="none" strike="noStrike" dirty="0">
                <a:solidFill>
                  <a:srgbClr val="0A0A0A"/>
                </a:solidFill>
                <a:effectLst/>
                <a:latin typeface="Arial" panose="020B0604020202020204" pitchFamily="34" charset="0"/>
                <a:cs typeface="Arial" panose="020B0604020202020204" pitchFamily="34" charset="0"/>
              </a:rPr>
              <a:t>una baja actividad de noradrenalina</a:t>
            </a:r>
            <a:r>
              <a:rPr lang="es-MX" dirty="0">
                <a:solidFill>
                  <a:srgbClr val="0A0A0A"/>
                </a:solidFill>
                <a:latin typeface="Arial" panose="020B0604020202020204" pitchFamily="34" charset="0"/>
                <a:cs typeface="Arial" panose="020B0604020202020204" pitchFamily="34" charset="0"/>
              </a:rPr>
              <a:t> y </a:t>
            </a:r>
            <a:r>
              <a:rPr lang="es-MX" b="0" i="0" u="none" strike="noStrike" dirty="0">
                <a:solidFill>
                  <a:srgbClr val="0A0A0A"/>
                </a:solidFill>
                <a:effectLst/>
                <a:latin typeface="Arial" panose="020B0604020202020204" pitchFamily="34" charset="0"/>
                <a:cs typeface="Arial" panose="020B0604020202020204" pitchFamily="34" charset="0"/>
              </a:rPr>
              <a:t>serotonina. </a:t>
            </a:r>
          </a:p>
          <a:p>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a:p>
            <a:r>
              <a:rPr lang="es-MX" dirty="0">
                <a:solidFill>
                  <a:srgbClr val="0A0A0A"/>
                </a:solidFill>
                <a:latin typeface="Arial" panose="020B0604020202020204" pitchFamily="34" charset="0"/>
                <a:cs typeface="Arial" panose="020B0604020202020204" pitchFamily="34" charset="0"/>
              </a:rPr>
              <a:t>Acetilcolina</a:t>
            </a:r>
          </a:p>
          <a:p>
            <a:endParaRPr lang="es-MX" dirty="0">
              <a:solidFill>
                <a:srgbClr val="0A0A0A"/>
              </a:solidFill>
              <a:latin typeface="Arial" panose="020B0604020202020204" pitchFamily="34" charset="0"/>
              <a:cs typeface="Arial" panose="020B0604020202020204" pitchFamily="34" charset="0"/>
            </a:endParaRPr>
          </a:p>
          <a:p>
            <a:endParaRPr lang="es-MX" dirty="0">
              <a:solidFill>
                <a:srgbClr val="0A0A0A"/>
              </a:solidFill>
              <a:latin typeface="Arial" panose="020B0604020202020204" pitchFamily="34" charset="0"/>
              <a:cs typeface="Arial" panose="020B0604020202020204" pitchFamily="34" charset="0"/>
            </a:endParaRPr>
          </a:p>
          <a:p>
            <a:endParaRPr lang="es-MX" dirty="0">
              <a:solidFill>
                <a:srgbClr val="0A0A0A"/>
              </a:solidFill>
              <a:latin typeface="Arial" panose="020B0604020202020204" pitchFamily="34" charset="0"/>
              <a:cs typeface="Arial" panose="020B0604020202020204" pitchFamily="34" charset="0"/>
            </a:endParaRPr>
          </a:p>
          <a:p>
            <a:endParaRPr lang="es-MX" dirty="0">
              <a:solidFill>
                <a:srgbClr val="0A0A0A"/>
              </a:solidFill>
              <a:latin typeface="Arial" panose="020B0604020202020204" pitchFamily="34" charset="0"/>
              <a:cs typeface="Arial" panose="020B0604020202020204" pitchFamily="34" charset="0"/>
            </a:endParaRPr>
          </a:p>
          <a:p>
            <a:r>
              <a:rPr lang="es-MX" dirty="0">
                <a:solidFill>
                  <a:srgbClr val="0A0A0A"/>
                </a:solidFill>
                <a:latin typeface="Arial" panose="020B0604020202020204" pitchFamily="34" charset="0"/>
                <a:cs typeface="Arial" panose="020B0604020202020204" pitchFamily="34" charset="0"/>
              </a:rPr>
              <a:t>Melatonina</a:t>
            </a:r>
          </a:p>
          <a:p>
            <a:endParaRPr lang="es-MX" dirty="0">
              <a:solidFill>
                <a:srgbClr val="0A0A0A"/>
              </a:solidFill>
              <a:latin typeface="Arial" panose="020B0604020202020204" pitchFamily="34" charset="0"/>
              <a:cs typeface="Arial" panose="020B0604020202020204" pitchFamily="34" charset="0"/>
            </a:endParaRPr>
          </a:p>
          <a:p>
            <a:endParaRPr lang="es-MX" dirty="0">
              <a:solidFill>
                <a:srgbClr val="0A0A0A"/>
              </a:solidFill>
              <a:latin typeface="Arial" panose="020B0604020202020204" pitchFamily="34" charset="0"/>
              <a:cs typeface="Arial" panose="020B0604020202020204" pitchFamily="34" charset="0"/>
            </a:endParaRPr>
          </a:p>
          <a:p>
            <a:endParaRPr lang="es-MX" dirty="0">
              <a:solidFill>
                <a:srgbClr val="0A0A0A"/>
              </a:solidFill>
              <a:latin typeface="Arial" panose="020B0604020202020204" pitchFamily="34" charset="0"/>
              <a:cs typeface="Arial" panose="020B0604020202020204" pitchFamily="34" charset="0"/>
            </a:endParaRPr>
          </a:p>
          <a:p>
            <a:r>
              <a:rPr lang="es-MX" dirty="0">
                <a:solidFill>
                  <a:srgbClr val="0A0A0A"/>
                </a:solidFill>
                <a:latin typeface="Arial" panose="020B0604020202020204" pitchFamily="34" charset="0"/>
                <a:cs typeface="Arial" panose="020B0604020202020204" pitchFamily="34" charset="0"/>
              </a:rPr>
              <a:t>Noradrenalina</a:t>
            </a:r>
          </a:p>
          <a:p>
            <a:endParaRPr lang="es-MX" dirty="0">
              <a:solidFill>
                <a:srgbClr val="0A0A0A"/>
              </a:solidFill>
              <a:latin typeface="Arial" panose="020B0604020202020204" pitchFamily="34" charset="0"/>
              <a:cs typeface="Arial" panose="020B0604020202020204" pitchFamily="34" charset="0"/>
            </a:endParaRPr>
          </a:p>
          <a:p>
            <a:endParaRPr lang="es-MX" dirty="0">
              <a:solidFill>
                <a:srgbClr val="0A0A0A"/>
              </a:solidFill>
              <a:latin typeface="Arial" panose="020B0604020202020204" pitchFamily="34" charset="0"/>
              <a:cs typeface="Arial" panose="020B0604020202020204" pitchFamily="34" charset="0"/>
            </a:endParaRPr>
          </a:p>
          <a:p>
            <a:r>
              <a:rPr lang="es-MX" dirty="0">
                <a:solidFill>
                  <a:srgbClr val="0A0A0A"/>
                </a:solidFill>
                <a:latin typeface="Arial" panose="020B0604020202020204" pitchFamily="34" charset="0"/>
                <a:cs typeface="Arial" panose="020B0604020202020204" pitchFamily="34" charset="0"/>
              </a:rPr>
              <a:t>                                                                   Orexina-A/Hipocretina-1 </a:t>
            </a:r>
            <a:r>
              <a:rPr lang="es-MX" sz="1200" dirty="0">
                <a:solidFill>
                  <a:srgbClr val="0A0A0A"/>
                </a:solidFill>
                <a:latin typeface="Arial" panose="020B0604020202020204" pitchFamily="34" charset="0"/>
                <a:cs typeface="Arial" panose="020B0604020202020204" pitchFamily="34" charset="0"/>
              </a:rPr>
              <a:t>(33 aa)</a:t>
            </a:r>
          </a:p>
          <a:p>
            <a:endParaRPr lang="es-MX" dirty="0">
              <a:solidFill>
                <a:srgbClr val="0A0A0A"/>
              </a:solidFill>
              <a:latin typeface="Arial" panose="020B0604020202020204" pitchFamily="34" charset="0"/>
              <a:cs typeface="Arial" panose="020B0604020202020204" pitchFamily="34" charset="0"/>
            </a:endParaRPr>
          </a:p>
          <a:p>
            <a:endParaRPr lang="es-MX" dirty="0">
              <a:solidFill>
                <a:srgbClr val="0A0A0A"/>
              </a:solidFill>
              <a:latin typeface="Arial" panose="020B0604020202020204" pitchFamily="34" charset="0"/>
              <a:cs typeface="Arial" panose="020B0604020202020204" pitchFamily="34" charset="0"/>
            </a:endParaRPr>
          </a:p>
          <a:p>
            <a:endParaRPr lang="es-MX" dirty="0">
              <a:solidFill>
                <a:srgbClr val="0A0A0A"/>
              </a:solidFill>
              <a:latin typeface="Arial" panose="020B0604020202020204" pitchFamily="34" charset="0"/>
              <a:cs typeface="Arial" panose="020B0604020202020204" pitchFamily="34" charset="0"/>
            </a:endParaRPr>
          </a:p>
          <a:p>
            <a:r>
              <a:rPr lang="es-MX" dirty="0">
                <a:solidFill>
                  <a:srgbClr val="0A0A0A"/>
                </a:solidFill>
                <a:latin typeface="Arial" panose="020B0604020202020204" pitchFamily="34" charset="0"/>
                <a:cs typeface="Arial" panose="020B0604020202020204" pitchFamily="34" charset="0"/>
              </a:rPr>
              <a:t>Serotonina</a:t>
            </a:r>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7ECDC463-49DB-E645-AD95-3DC020E90D8F}"/>
              </a:ext>
            </a:extLst>
          </p:cNvPr>
          <p:cNvPicPr>
            <a:picLocks noChangeAspect="1"/>
          </p:cNvPicPr>
          <p:nvPr/>
        </p:nvPicPr>
        <p:blipFill>
          <a:blip r:embed="rId2"/>
          <a:stretch>
            <a:fillRect/>
          </a:stretch>
        </p:blipFill>
        <p:spPr>
          <a:xfrm>
            <a:off x="2225252" y="861400"/>
            <a:ext cx="2358320" cy="930824"/>
          </a:xfrm>
          <a:prstGeom prst="rect">
            <a:avLst/>
          </a:prstGeom>
        </p:spPr>
      </p:pic>
      <p:pic>
        <p:nvPicPr>
          <p:cNvPr id="3" name="Imagen 2">
            <a:extLst>
              <a:ext uri="{FF2B5EF4-FFF2-40B4-BE49-F238E27FC236}">
                <a16:creationId xmlns:a16="http://schemas.microsoft.com/office/drawing/2014/main" id="{E8125440-A8A8-7F47-9E22-9529AFCC1FF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Lst>
          </a:blip>
          <a:stretch>
            <a:fillRect/>
          </a:stretch>
        </p:blipFill>
        <p:spPr>
          <a:xfrm>
            <a:off x="2586839" y="5267826"/>
            <a:ext cx="1815394" cy="1291806"/>
          </a:xfrm>
          <a:prstGeom prst="rect">
            <a:avLst/>
          </a:prstGeom>
        </p:spPr>
      </p:pic>
      <p:pic>
        <p:nvPicPr>
          <p:cNvPr id="7" name="Imagen 6">
            <a:extLst>
              <a:ext uri="{FF2B5EF4-FFF2-40B4-BE49-F238E27FC236}">
                <a16:creationId xmlns:a16="http://schemas.microsoft.com/office/drawing/2014/main" id="{B7A82A2E-5AC2-794D-BABA-5E44D9C53E4E}"/>
              </a:ext>
            </a:extLst>
          </p:cNvPr>
          <p:cNvPicPr>
            <a:picLocks noChangeAspect="1"/>
          </p:cNvPicPr>
          <p:nvPr/>
        </p:nvPicPr>
        <p:blipFill>
          <a:blip r:embed="rId5"/>
          <a:stretch>
            <a:fillRect/>
          </a:stretch>
        </p:blipFill>
        <p:spPr>
          <a:xfrm>
            <a:off x="2144768" y="2040650"/>
            <a:ext cx="2586922" cy="1698680"/>
          </a:xfrm>
          <a:prstGeom prst="rect">
            <a:avLst/>
          </a:prstGeom>
        </p:spPr>
      </p:pic>
      <p:pic>
        <p:nvPicPr>
          <p:cNvPr id="6" name="Imagen 5">
            <a:extLst>
              <a:ext uri="{FF2B5EF4-FFF2-40B4-BE49-F238E27FC236}">
                <a16:creationId xmlns:a16="http://schemas.microsoft.com/office/drawing/2014/main" id="{158A5766-4801-F54F-A560-6F4AF01A94A3}"/>
              </a:ext>
            </a:extLst>
          </p:cNvPr>
          <p:cNvPicPr>
            <a:picLocks noChangeAspect="1"/>
          </p:cNvPicPr>
          <p:nvPr/>
        </p:nvPicPr>
        <p:blipFill>
          <a:blip r:embed="rId6"/>
          <a:stretch>
            <a:fillRect/>
          </a:stretch>
        </p:blipFill>
        <p:spPr>
          <a:xfrm>
            <a:off x="2373369" y="4079213"/>
            <a:ext cx="2028864" cy="1014432"/>
          </a:xfrm>
          <a:prstGeom prst="rect">
            <a:avLst/>
          </a:prstGeom>
        </p:spPr>
      </p:pic>
      <p:pic>
        <p:nvPicPr>
          <p:cNvPr id="8" name="Imagen 7">
            <a:extLst>
              <a:ext uri="{FF2B5EF4-FFF2-40B4-BE49-F238E27FC236}">
                <a16:creationId xmlns:a16="http://schemas.microsoft.com/office/drawing/2014/main" id="{03850428-F72F-4D42-9805-C073FD6CD983}"/>
              </a:ext>
            </a:extLst>
          </p:cNvPr>
          <p:cNvPicPr>
            <a:picLocks noChangeAspect="1"/>
          </p:cNvPicPr>
          <p:nvPr/>
        </p:nvPicPr>
        <p:blipFill>
          <a:blip r:embed="rId7"/>
          <a:stretch>
            <a:fillRect/>
          </a:stretch>
        </p:blipFill>
        <p:spPr>
          <a:xfrm>
            <a:off x="4913031" y="1149578"/>
            <a:ext cx="2586923" cy="2929635"/>
          </a:xfrm>
          <a:prstGeom prst="rect">
            <a:avLst/>
          </a:prstGeom>
        </p:spPr>
      </p:pic>
      <p:pic>
        <p:nvPicPr>
          <p:cNvPr id="4" name="Imagen 3">
            <a:extLst>
              <a:ext uri="{FF2B5EF4-FFF2-40B4-BE49-F238E27FC236}">
                <a16:creationId xmlns:a16="http://schemas.microsoft.com/office/drawing/2014/main" id="{DA1E5D02-72E8-4943-9848-29D7DA990629}"/>
              </a:ext>
            </a:extLst>
          </p:cNvPr>
          <p:cNvPicPr>
            <a:picLocks noChangeAspect="1"/>
          </p:cNvPicPr>
          <p:nvPr/>
        </p:nvPicPr>
        <p:blipFill rotWithShape="1">
          <a:blip r:embed="rId8"/>
          <a:srcRect t="36475"/>
          <a:stretch/>
        </p:blipFill>
        <p:spPr>
          <a:xfrm>
            <a:off x="5257385" y="4866947"/>
            <a:ext cx="6924099" cy="1291806"/>
          </a:xfrm>
          <a:prstGeom prst="rect">
            <a:avLst/>
          </a:prstGeom>
        </p:spPr>
      </p:pic>
      <p:sp>
        <p:nvSpPr>
          <p:cNvPr id="9" name="Rectángulo 8">
            <a:extLst>
              <a:ext uri="{FF2B5EF4-FFF2-40B4-BE49-F238E27FC236}">
                <a16:creationId xmlns:a16="http://schemas.microsoft.com/office/drawing/2014/main" id="{E60D8BF4-B7EE-C74C-8413-1AE780D24FC1}"/>
              </a:ext>
            </a:extLst>
          </p:cNvPr>
          <p:cNvSpPr/>
          <p:nvPr/>
        </p:nvSpPr>
        <p:spPr>
          <a:xfrm>
            <a:off x="9567667" y="3985084"/>
            <a:ext cx="2028331" cy="707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12" name="Conector recto 11">
            <a:extLst>
              <a:ext uri="{FF2B5EF4-FFF2-40B4-BE49-F238E27FC236}">
                <a16:creationId xmlns:a16="http://schemas.microsoft.com/office/drawing/2014/main" id="{8A71C14E-F9EF-6B41-8209-9DB4CF2D982C}"/>
              </a:ext>
            </a:extLst>
          </p:cNvPr>
          <p:cNvCxnSpPr/>
          <p:nvPr/>
        </p:nvCxnSpPr>
        <p:spPr>
          <a:xfrm>
            <a:off x="6521823" y="5166545"/>
            <a:ext cx="0" cy="128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ABE03B3D-5B21-A64C-A929-72786EB6B401}"/>
              </a:ext>
            </a:extLst>
          </p:cNvPr>
          <p:cNvCxnSpPr/>
          <p:nvPr/>
        </p:nvCxnSpPr>
        <p:spPr>
          <a:xfrm>
            <a:off x="7548278" y="5171028"/>
            <a:ext cx="0" cy="128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9EA85961-B894-C443-BB21-17FE0E9E8668}"/>
              </a:ext>
            </a:extLst>
          </p:cNvPr>
          <p:cNvCxnSpPr>
            <a:cxnSpLocks/>
          </p:cNvCxnSpPr>
          <p:nvPr/>
        </p:nvCxnSpPr>
        <p:spPr>
          <a:xfrm flipH="1">
            <a:off x="6521823" y="5296534"/>
            <a:ext cx="10130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EBDE8177-E41F-6941-A760-9ABC64CB2555}"/>
              </a:ext>
            </a:extLst>
          </p:cNvPr>
          <p:cNvCxnSpPr>
            <a:cxnSpLocks/>
          </p:cNvCxnSpPr>
          <p:nvPr/>
        </p:nvCxnSpPr>
        <p:spPr>
          <a:xfrm>
            <a:off x="6674223" y="5130687"/>
            <a:ext cx="0" cy="269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E26B2D70-0E36-7041-92E3-B56D52E4FCE8}"/>
              </a:ext>
            </a:extLst>
          </p:cNvPr>
          <p:cNvCxnSpPr>
            <a:cxnSpLocks/>
          </p:cNvCxnSpPr>
          <p:nvPr/>
        </p:nvCxnSpPr>
        <p:spPr>
          <a:xfrm>
            <a:off x="7915830" y="5148617"/>
            <a:ext cx="0" cy="251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B861C640-862E-5B44-AACB-567427DD7819}"/>
              </a:ext>
            </a:extLst>
          </p:cNvPr>
          <p:cNvCxnSpPr>
            <a:cxnSpLocks/>
          </p:cNvCxnSpPr>
          <p:nvPr/>
        </p:nvCxnSpPr>
        <p:spPr>
          <a:xfrm>
            <a:off x="6674223" y="5400261"/>
            <a:ext cx="1241607"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ángulo 23">
            <a:extLst>
              <a:ext uri="{FF2B5EF4-FFF2-40B4-BE49-F238E27FC236}">
                <a16:creationId xmlns:a16="http://schemas.microsoft.com/office/drawing/2014/main" id="{53B316C1-2056-AB44-9389-E8A02DFC3BD7}"/>
              </a:ext>
            </a:extLst>
          </p:cNvPr>
          <p:cNvSpPr/>
          <p:nvPr/>
        </p:nvSpPr>
        <p:spPr>
          <a:xfrm>
            <a:off x="5256128" y="5828034"/>
            <a:ext cx="3454792" cy="369332"/>
          </a:xfrm>
          <a:prstGeom prst="rect">
            <a:avLst/>
          </a:prstGeom>
        </p:spPr>
        <p:txBody>
          <a:bodyPr wrap="none">
            <a:spAutoFit/>
          </a:bodyPr>
          <a:lstStyle/>
          <a:p>
            <a:r>
              <a:rPr lang="es-MX" dirty="0">
                <a:solidFill>
                  <a:srgbClr val="0A0A0A"/>
                </a:solidFill>
                <a:latin typeface="Arial" panose="020B0604020202020204" pitchFamily="34" charset="0"/>
                <a:cs typeface="Arial" panose="020B0604020202020204" pitchFamily="34" charset="0"/>
              </a:rPr>
              <a:t>Orexina-B/Hipocretina-2 (28 aa)</a:t>
            </a:r>
          </a:p>
        </p:txBody>
      </p:sp>
      <p:sp>
        <p:nvSpPr>
          <p:cNvPr id="25" name="Rectángulo 24">
            <a:extLst>
              <a:ext uri="{FF2B5EF4-FFF2-40B4-BE49-F238E27FC236}">
                <a16:creationId xmlns:a16="http://schemas.microsoft.com/office/drawing/2014/main" id="{C0092CA5-40C8-BE40-85A8-BC5E45E76503}"/>
              </a:ext>
            </a:extLst>
          </p:cNvPr>
          <p:cNvSpPr/>
          <p:nvPr/>
        </p:nvSpPr>
        <p:spPr>
          <a:xfrm>
            <a:off x="5360504" y="5603284"/>
            <a:ext cx="622853" cy="224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6" name="Rectángulo 25">
            <a:extLst>
              <a:ext uri="{FF2B5EF4-FFF2-40B4-BE49-F238E27FC236}">
                <a16:creationId xmlns:a16="http://schemas.microsoft.com/office/drawing/2014/main" id="{49B0068C-F28B-3340-9950-69AF53F2D13A}"/>
              </a:ext>
            </a:extLst>
          </p:cNvPr>
          <p:cNvSpPr/>
          <p:nvPr/>
        </p:nvSpPr>
        <p:spPr>
          <a:xfrm>
            <a:off x="5462900" y="5195328"/>
            <a:ext cx="1117614" cy="261610"/>
          </a:xfrm>
          <a:prstGeom prst="rect">
            <a:avLst/>
          </a:prstGeom>
        </p:spPr>
        <p:txBody>
          <a:bodyPr wrap="none">
            <a:spAutoFit/>
          </a:bodyPr>
          <a:lstStyle/>
          <a:p>
            <a:r>
              <a:rPr lang="es-MX" sz="1100" dirty="0">
                <a:solidFill>
                  <a:srgbClr val="0A0A0A"/>
                </a:solidFill>
                <a:latin typeface="Arial" panose="020B0604020202020204" pitchFamily="34" charset="0"/>
                <a:cs typeface="Arial" panose="020B0604020202020204" pitchFamily="34" charset="0"/>
              </a:rPr>
              <a:t>U: Pro-glutamil</a:t>
            </a:r>
            <a:endParaRPr lang="es-ES_tradnl" sz="1100" dirty="0"/>
          </a:p>
        </p:txBody>
      </p:sp>
      <p:sp>
        <p:nvSpPr>
          <p:cNvPr id="27" name="Rectángulo 26">
            <a:extLst>
              <a:ext uri="{FF2B5EF4-FFF2-40B4-BE49-F238E27FC236}">
                <a16:creationId xmlns:a16="http://schemas.microsoft.com/office/drawing/2014/main" id="{4E9D44E8-19A9-4F42-AC30-DDCA6E57099E}"/>
              </a:ext>
            </a:extLst>
          </p:cNvPr>
          <p:cNvSpPr/>
          <p:nvPr/>
        </p:nvSpPr>
        <p:spPr>
          <a:xfrm>
            <a:off x="6778816" y="5169870"/>
            <a:ext cx="420308" cy="261610"/>
          </a:xfrm>
          <a:prstGeom prst="rect">
            <a:avLst/>
          </a:prstGeom>
        </p:spPr>
        <p:txBody>
          <a:bodyPr wrap="none">
            <a:spAutoFit/>
          </a:bodyPr>
          <a:lstStyle/>
          <a:p>
            <a:r>
              <a:rPr lang="es-MX" sz="1100" dirty="0">
                <a:solidFill>
                  <a:srgbClr val="0A0A0A"/>
                </a:solidFill>
                <a:latin typeface="Arial" panose="020B0604020202020204" pitchFamily="34" charset="0"/>
                <a:cs typeface="Arial" panose="020B0604020202020204" pitchFamily="34" charset="0"/>
              </a:rPr>
              <a:t>S-S</a:t>
            </a:r>
            <a:endParaRPr lang="es-ES_tradnl" sz="1100" dirty="0"/>
          </a:p>
        </p:txBody>
      </p:sp>
      <p:sp>
        <p:nvSpPr>
          <p:cNvPr id="28" name="Rectángulo 27">
            <a:extLst>
              <a:ext uri="{FF2B5EF4-FFF2-40B4-BE49-F238E27FC236}">
                <a16:creationId xmlns:a16="http://schemas.microsoft.com/office/drawing/2014/main" id="{508BC7D4-9C41-DE48-9AB9-5F3886E7F3D4}"/>
              </a:ext>
            </a:extLst>
          </p:cNvPr>
          <p:cNvSpPr/>
          <p:nvPr/>
        </p:nvSpPr>
        <p:spPr>
          <a:xfrm>
            <a:off x="7199571" y="5262636"/>
            <a:ext cx="420308" cy="261610"/>
          </a:xfrm>
          <a:prstGeom prst="rect">
            <a:avLst/>
          </a:prstGeom>
        </p:spPr>
        <p:txBody>
          <a:bodyPr wrap="none">
            <a:spAutoFit/>
          </a:bodyPr>
          <a:lstStyle/>
          <a:p>
            <a:r>
              <a:rPr lang="es-MX" sz="1100" dirty="0">
                <a:solidFill>
                  <a:srgbClr val="0A0A0A"/>
                </a:solidFill>
                <a:latin typeface="Arial" panose="020B0604020202020204" pitchFamily="34" charset="0"/>
                <a:cs typeface="Arial" panose="020B0604020202020204" pitchFamily="34" charset="0"/>
              </a:rPr>
              <a:t>S-S</a:t>
            </a:r>
            <a:endParaRPr lang="es-ES_tradnl" sz="1100" dirty="0"/>
          </a:p>
        </p:txBody>
      </p:sp>
    </p:spTree>
    <p:extLst>
      <p:ext uri="{BB962C8B-B14F-4D97-AF65-F5344CB8AC3E}">
        <p14:creationId xmlns:p14="http://schemas.microsoft.com/office/powerpoint/2010/main" val="912620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AFC3EA7-B3D0-C34C-AB17-ACF04036FBB9}"/>
              </a:ext>
            </a:extLst>
          </p:cNvPr>
          <p:cNvPicPr>
            <a:picLocks noChangeAspect="1"/>
          </p:cNvPicPr>
          <p:nvPr/>
        </p:nvPicPr>
        <p:blipFill>
          <a:blip r:embed="rId2"/>
          <a:stretch>
            <a:fillRect/>
          </a:stretch>
        </p:blipFill>
        <p:spPr>
          <a:xfrm>
            <a:off x="2914650" y="490537"/>
            <a:ext cx="8715375" cy="6167235"/>
          </a:xfrm>
          <a:prstGeom prst="rect">
            <a:avLst/>
          </a:prstGeom>
        </p:spPr>
      </p:pic>
      <p:sp>
        <p:nvSpPr>
          <p:cNvPr id="6" name="Rectángulo 5">
            <a:extLst>
              <a:ext uri="{FF2B5EF4-FFF2-40B4-BE49-F238E27FC236}">
                <a16:creationId xmlns:a16="http://schemas.microsoft.com/office/drawing/2014/main" id="{65E6CCAE-6174-F347-A476-082A5697DAD9}"/>
              </a:ext>
            </a:extLst>
          </p:cNvPr>
          <p:cNvSpPr/>
          <p:nvPr/>
        </p:nvSpPr>
        <p:spPr>
          <a:xfrm>
            <a:off x="319537" y="490537"/>
            <a:ext cx="1351652" cy="369332"/>
          </a:xfrm>
          <a:prstGeom prst="rect">
            <a:avLst/>
          </a:prstGeom>
        </p:spPr>
        <p:txBody>
          <a:bodyPr wrap="none">
            <a:spAutoFit/>
          </a:bodyPr>
          <a:lstStyle/>
          <a:p>
            <a:r>
              <a:rPr lang="es-MX" dirty="0">
                <a:solidFill>
                  <a:srgbClr val="0A0A0A"/>
                </a:solidFill>
                <a:latin typeface="Arial" panose="020B0604020202020204" pitchFamily="34" charset="0"/>
                <a:cs typeface="Arial" panose="020B0604020202020204" pitchFamily="34" charset="0"/>
              </a:rPr>
              <a:t>Acetilcolina</a:t>
            </a:r>
          </a:p>
        </p:txBody>
      </p:sp>
      <p:pic>
        <p:nvPicPr>
          <p:cNvPr id="7" name="Imagen 6">
            <a:extLst>
              <a:ext uri="{FF2B5EF4-FFF2-40B4-BE49-F238E27FC236}">
                <a16:creationId xmlns:a16="http://schemas.microsoft.com/office/drawing/2014/main" id="{AA59A02D-6764-AC4A-8469-BFF5147EB7B9}"/>
              </a:ext>
            </a:extLst>
          </p:cNvPr>
          <p:cNvPicPr>
            <a:picLocks noChangeAspect="1"/>
          </p:cNvPicPr>
          <p:nvPr/>
        </p:nvPicPr>
        <p:blipFill>
          <a:blip r:embed="rId3"/>
          <a:stretch>
            <a:fillRect/>
          </a:stretch>
        </p:blipFill>
        <p:spPr>
          <a:xfrm>
            <a:off x="319537" y="1032967"/>
            <a:ext cx="1952176" cy="781798"/>
          </a:xfrm>
          <a:prstGeom prst="rect">
            <a:avLst/>
          </a:prstGeom>
        </p:spPr>
      </p:pic>
    </p:spTree>
    <p:extLst>
      <p:ext uri="{BB962C8B-B14F-4D97-AF65-F5344CB8AC3E}">
        <p14:creationId xmlns:p14="http://schemas.microsoft.com/office/powerpoint/2010/main" val="586767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65E6CCAE-6174-F347-A476-082A5697DAD9}"/>
              </a:ext>
            </a:extLst>
          </p:cNvPr>
          <p:cNvSpPr/>
          <p:nvPr/>
        </p:nvSpPr>
        <p:spPr>
          <a:xfrm>
            <a:off x="319537" y="490537"/>
            <a:ext cx="1313180" cy="369332"/>
          </a:xfrm>
          <a:prstGeom prst="rect">
            <a:avLst/>
          </a:prstGeom>
        </p:spPr>
        <p:txBody>
          <a:bodyPr wrap="none">
            <a:spAutoFit/>
          </a:bodyPr>
          <a:lstStyle/>
          <a:p>
            <a:r>
              <a:rPr lang="es-MX" dirty="0">
                <a:solidFill>
                  <a:srgbClr val="0A0A0A"/>
                </a:solidFill>
                <a:latin typeface="Arial" panose="020B0604020202020204" pitchFamily="34" charset="0"/>
                <a:cs typeface="Arial" panose="020B0604020202020204" pitchFamily="34" charset="0"/>
              </a:rPr>
              <a:t>Melatonina</a:t>
            </a:r>
          </a:p>
        </p:txBody>
      </p:sp>
      <p:pic>
        <p:nvPicPr>
          <p:cNvPr id="2" name="Imagen 1">
            <a:extLst>
              <a:ext uri="{FF2B5EF4-FFF2-40B4-BE49-F238E27FC236}">
                <a16:creationId xmlns:a16="http://schemas.microsoft.com/office/drawing/2014/main" id="{3BE9E24E-213B-2347-8136-1187132667A0}"/>
              </a:ext>
            </a:extLst>
          </p:cNvPr>
          <p:cNvPicPr>
            <a:picLocks noChangeAspect="1"/>
          </p:cNvPicPr>
          <p:nvPr/>
        </p:nvPicPr>
        <p:blipFill>
          <a:blip r:embed="rId2"/>
          <a:stretch>
            <a:fillRect/>
          </a:stretch>
        </p:blipFill>
        <p:spPr>
          <a:xfrm>
            <a:off x="0" y="2482851"/>
            <a:ext cx="3715139" cy="3656012"/>
          </a:xfrm>
          <a:prstGeom prst="rect">
            <a:avLst/>
          </a:prstGeom>
        </p:spPr>
      </p:pic>
      <p:pic>
        <p:nvPicPr>
          <p:cNvPr id="3" name="Imagen 2">
            <a:extLst>
              <a:ext uri="{FF2B5EF4-FFF2-40B4-BE49-F238E27FC236}">
                <a16:creationId xmlns:a16="http://schemas.microsoft.com/office/drawing/2014/main" id="{E85E3549-236D-E546-AF18-AAF6F18CF3B5}"/>
              </a:ext>
            </a:extLst>
          </p:cNvPr>
          <p:cNvPicPr>
            <a:picLocks noChangeAspect="1"/>
          </p:cNvPicPr>
          <p:nvPr/>
        </p:nvPicPr>
        <p:blipFill>
          <a:blip r:embed="rId3"/>
          <a:stretch>
            <a:fillRect/>
          </a:stretch>
        </p:blipFill>
        <p:spPr>
          <a:xfrm>
            <a:off x="2591371" y="0"/>
            <a:ext cx="9600629" cy="6729413"/>
          </a:xfrm>
          <a:prstGeom prst="rect">
            <a:avLst/>
          </a:prstGeom>
        </p:spPr>
      </p:pic>
      <p:sp>
        <p:nvSpPr>
          <p:cNvPr id="4" name="CuadroTexto 3">
            <a:extLst>
              <a:ext uri="{FF2B5EF4-FFF2-40B4-BE49-F238E27FC236}">
                <a16:creationId xmlns:a16="http://schemas.microsoft.com/office/drawing/2014/main" id="{1AF04FE5-1F29-1F4E-84E5-3E365754F088}"/>
              </a:ext>
            </a:extLst>
          </p:cNvPr>
          <p:cNvSpPr txBox="1"/>
          <p:nvPr/>
        </p:nvSpPr>
        <p:spPr>
          <a:xfrm>
            <a:off x="1948521" y="2493744"/>
            <a:ext cx="1212191" cy="646331"/>
          </a:xfrm>
          <a:prstGeom prst="rect">
            <a:avLst/>
          </a:prstGeom>
          <a:solidFill>
            <a:schemeClr val="bg1"/>
          </a:solidFill>
          <a:ln>
            <a:solidFill>
              <a:schemeClr val="bg1"/>
            </a:solidFill>
          </a:ln>
        </p:spPr>
        <p:txBody>
          <a:bodyPr wrap="none" rtlCol="0">
            <a:spAutoFit/>
          </a:bodyPr>
          <a:lstStyle/>
          <a:p>
            <a:r>
              <a:rPr lang="es-ES_tradnl" dirty="0" err="1"/>
              <a:t>essential</a:t>
            </a:r>
            <a:endParaRPr lang="es-ES_tradnl" dirty="0"/>
          </a:p>
          <a:p>
            <a:r>
              <a:rPr lang="es-ES_tradnl" dirty="0"/>
              <a:t>amino </a:t>
            </a:r>
            <a:r>
              <a:rPr lang="es-ES_tradnl" dirty="0" err="1"/>
              <a:t>acid</a:t>
            </a:r>
            <a:endParaRPr lang="es-ES_tradnl" dirty="0"/>
          </a:p>
        </p:txBody>
      </p:sp>
      <p:pic>
        <p:nvPicPr>
          <p:cNvPr id="8" name="Imagen 7">
            <a:extLst>
              <a:ext uri="{FF2B5EF4-FFF2-40B4-BE49-F238E27FC236}">
                <a16:creationId xmlns:a16="http://schemas.microsoft.com/office/drawing/2014/main" id="{E07A0DF0-BC82-D143-A46E-0B3C76851B43}"/>
              </a:ext>
            </a:extLst>
          </p:cNvPr>
          <p:cNvPicPr>
            <a:picLocks noChangeAspect="1"/>
          </p:cNvPicPr>
          <p:nvPr/>
        </p:nvPicPr>
        <p:blipFill>
          <a:blip r:embed="rId4"/>
          <a:stretch>
            <a:fillRect/>
          </a:stretch>
        </p:blipFill>
        <p:spPr>
          <a:xfrm>
            <a:off x="0" y="807481"/>
            <a:ext cx="2171857" cy="1426131"/>
          </a:xfrm>
          <a:prstGeom prst="rect">
            <a:avLst/>
          </a:prstGeom>
        </p:spPr>
      </p:pic>
    </p:spTree>
    <p:extLst>
      <p:ext uri="{BB962C8B-B14F-4D97-AF65-F5344CB8AC3E}">
        <p14:creationId xmlns:p14="http://schemas.microsoft.com/office/powerpoint/2010/main" val="420965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7C351685-07BB-E941-8497-2101E5305A3B}"/>
              </a:ext>
            </a:extLst>
          </p:cNvPr>
          <p:cNvPicPr>
            <a:picLocks noChangeAspect="1"/>
          </p:cNvPicPr>
          <p:nvPr/>
        </p:nvPicPr>
        <p:blipFill>
          <a:blip r:embed="rId2"/>
          <a:stretch>
            <a:fillRect/>
          </a:stretch>
        </p:blipFill>
        <p:spPr>
          <a:xfrm>
            <a:off x="6093632" y="1893987"/>
            <a:ext cx="5870242" cy="4205088"/>
          </a:xfrm>
          <a:prstGeom prst="rect">
            <a:avLst/>
          </a:prstGeom>
        </p:spPr>
      </p:pic>
      <p:pic>
        <p:nvPicPr>
          <p:cNvPr id="4" name="Imagen 3">
            <a:extLst>
              <a:ext uri="{FF2B5EF4-FFF2-40B4-BE49-F238E27FC236}">
                <a16:creationId xmlns:a16="http://schemas.microsoft.com/office/drawing/2014/main" id="{B09F2F10-95C6-164A-81A3-7F546ED0CE0D}"/>
              </a:ext>
            </a:extLst>
          </p:cNvPr>
          <p:cNvPicPr>
            <a:picLocks noChangeAspect="1"/>
          </p:cNvPicPr>
          <p:nvPr/>
        </p:nvPicPr>
        <p:blipFill rotWithShape="1">
          <a:blip r:embed="rId3"/>
          <a:srcRect t="36475"/>
          <a:stretch/>
        </p:blipFill>
        <p:spPr>
          <a:xfrm>
            <a:off x="664120" y="932900"/>
            <a:ext cx="6924099" cy="1291806"/>
          </a:xfrm>
          <a:prstGeom prst="rect">
            <a:avLst/>
          </a:prstGeom>
        </p:spPr>
      </p:pic>
      <p:cxnSp>
        <p:nvCxnSpPr>
          <p:cNvPr id="5" name="Conector recto 4">
            <a:extLst>
              <a:ext uri="{FF2B5EF4-FFF2-40B4-BE49-F238E27FC236}">
                <a16:creationId xmlns:a16="http://schemas.microsoft.com/office/drawing/2014/main" id="{5DD470B8-08BC-6845-AD4A-3C97650A3DA0}"/>
              </a:ext>
            </a:extLst>
          </p:cNvPr>
          <p:cNvCxnSpPr/>
          <p:nvPr/>
        </p:nvCxnSpPr>
        <p:spPr>
          <a:xfrm>
            <a:off x="1928558" y="1232498"/>
            <a:ext cx="0" cy="128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DD762874-11F7-D743-ACC4-8EEBCD601DFC}"/>
              </a:ext>
            </a:extLst>
          </p:cNvPr>
          <p:cNvCxnSpPr/>
          <p:nvPr/>
        </p:nvCxnSpPr>
        <p:spPr>
          <a:xfrm>
            <a:off x="2955013" y="1236981"/>
            <a:ext cx="0" cy="128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E5DAB00C-38AA-4F4B-AEA1-48DC1D0A54AD}"/>
              </a:ext>
            </a:extLst>
          </p:cNvPr>
          <p:cNvCxnSpPr>
            <a:cxnSpLocks/>
          </p:cNvCxnSpPr>
          <p:nvPr/>
        </p:nvCxnSpPr>
        <p:spPr>
          <a:xfrm flipH="1">
            <a:off x="1928558" y="1362487"/>
            <a:ext cx="10130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E2F4AB83-7308-654E-A375-D6886A411B71}"/>
              </a:ext>
            </a:extLst>
          </p:cNvPr>
          <p:cNvCxnSpPr>
            <a:cxnSpLocks/>
          </p:cNvCxnSpPr>
          <p:nvPr/>
        </p:nvCxnSpPr>
        <p:spPr>
          <a:xfrm>
            <a:off x="2080958" y="1196640"/>
            <a:ext cx="0" cy="269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12F075BE-40FA-484C-AB0F-EBE4F23E6240}"/>
              </a:ext>
            </a:extLst>
          </p:cNvPr>
          <p:cNvCxnSpPr>
            <a:cxnSpLocks/>
          </p:cNvCxnSpPr>
          <p:nvPr/>
        </p:nvCxnSpPr>
        <p:spPr>
          <a:xfrm>
            <a:off x="3322565" y="1214570"/>
            <a:ext cx="0" cy="251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26FAAE9B-EFF9-FF43-A279-FDA5B218D2F7}"/>
              </a:ext>
            </a:extLst>
          </p:cNvPr>
          <p:cNvCxnSpPr>
            <a:cxnSpLocks/>
          </p:cNvCxnSpPr>
          <p:nvPr/>
        </p:nvCxnSpPr>
        <p:spPr>
          <a:xfrm>
            <a:off x="2080958" y="1466214"/>
            <a:ext cx="124160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E1EC4F72-E5ED-744D-8DBE-62FFF5AB8429}"/>
              </a:ext>
            </a:extLst>
          </p:cNvPr>
          <p:cNvSpPr/>
          <p:nvPr/>
        </p:nvSpPr>
        <p:spPr>
          <a:xfrm>
            <a:off x="640003" y="2008287"/>
            <a:ext cx="5176417" cy="338554"/>
          </a:xfrm>
          <a:prstGeom prst="rect">
            <a:avLst/>
          </a:prstGeom>
        </p:spPr>
        <p:txBody>
          <a:bodyPr wrap="none">
            <a:spAutoFit/>
          </a:bodyPr>
          <a:lstStyle/>
          <a:p>
            <a:r>
              <a:rPr lang="es-MX" sz="1600" dirty="0">
                <a:solidFill>
                  <a:srgbClr val="0A0A0A"/>
                </a:solidFill>
                <a:latin typeface="Arial" panose="020B0604020202020204" pitchFamily="34" charset="0"/>
                <a:cs typeface="Arial" panose="020B0604020202020204" pitchFamily="34" charset="0"/>
              </a:rPr>
              <a:t>Orexina-B/Hipocretina-2 un péptidp de 28 aminoácidos</a:t>
            </a:r>
          </a:p>
        </p:txBody>
      </p:sp>
      <p:sp>
        <p:nvSpPr>
          <p:cNvPr id="12" name="Rectángulo 11">
            <a:extLst>
              <a:ext uri="{FF2B5EF4-FFF2-40B4-BE49-F238E27FC236}">
                <a16:creationId xmlns:a16="http://schemas.microsoft.com/office/drawing/2014/main" id="{346F7B59-21BE-2D41-BD48-6D07D23885B9}"/>
              </a:ext>
            </a:extLst>
          </p:cNvPr>
          <p:cNvSpPr/>
          <p:nvPr/>
        </p:nvSpPr>
        <p:spPr>
          <a:xfrm>
            <a:off x="767239" y="1669237"/>
            <a:ext cx="622853" cy="224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ángulo 12">
            <a:extLst>
              <a:ext uri="{FF2B5EF4-FFF2-40B4-BE49-F238E27FC236}">
                <a16:creationId xmlns:a16="http://schemas.microsoft.com/office/drawing/2014/main" id="{9432CAE4-C936-984D-9EEA-119D12B824E3}"/>
              </a:ext>
            </a:extLst>
          </p:cNvPr>
          <p:cNvSpPr/>
          <p:nvPr/>
        </p:nvSpPr>
        <p:spPr>
          <a:xfrm>
            <a:off x="869635" y="1261281"/>
            <a:ext cx="1117614" cy="261610"/>
          </a:xfrm>
          <a:prstGeom prst="rect">
            <a:avLst/>
          </a:prstGeom>
        </p:spPr>
        <p:txBody>
          <a:bodyPr wrap="none">
            <a:spAutoFit/>
          </a:bodyPr>
          <a:lstStyle/>
          <a:p>
            <a:r>
              <a:rPr lang="es-MX" sz="1100" dirty="0">
                <a:solidFill>
                  <a:srgbClr val="0A0A0A"/>
                </a:solidFill>
                <a:latin typeface="Arial" panose="020B0604020202020204" pitchFamily="34" charset="0"/>
                <a:cs typeface="Arial" panose="020B0604020202020204" pitchFamily="34" charset="0"/>
              </a:rPr>
              <a:t>U: Pro-glutamil</a:t>
            </a:r>
            <a:endParaRPr lang="es-ES_tradnl" sz="1100" dirty="0"/>
          </a:p>
        </p:txBody>
      </p:sp>
      <p:sp>
        <p:nvSpPr>
          <p:cNvPr id="14" name="Rectángulo 13">
            <a:extLst>
              <a:ext uri="{FF2B5EF4-FFF2-40B4-BE49-F238E27FC236}">
                <a16:creationId xmlns:a16="http://schemas.microsoft.com/office/drawing/2014/main" id="{AE3DCE7A-DA3A-F44E-9546-D72F6CA44787}"/>
              </a:ext>
            </a:extLst>
          </p:cNvPr>
          <p:cNvSpPr/>
          <p:nvPr/>
        </p:nvSpPr>
        <p:spPr>
          <a:xfrm>
            <a:off x="2185551" y="1235823"/>
            <a:ext cx="420308" cy="261610"/>
          </a:xfrm>
          <a:prstGeom prst="rect">
            <a:avLst/>
          </a:prstGeom>
        </p:spPr>
        <p:txBody>
          <a:bodyPr wrap="none">
            <a:spAutoFit/>
          </a:bodyPr>
          <a:lstStyle/>
          <a:p>
            <a:r>
              <a:rPr lang="es-MX" sz="1100" dirty="0">
                <a:solidFill>
                  <a:srgbClr val="0A0A0A"/>
                </a:solidFill>
                <a:latin typeface="Arial" panose="020B0604020202020204" pitchFamily="34" charset="0"/>
                <a:cs typeface="Arial" panose="020B0604020202020204" pitchFamily="34" charset="0"/>
              </a:rPr>
              <a:t>S-S</a:t>
            </a:r>
            <a:endParaRPr lang="es-ES_tradnl" sz="1100" dirty="0"/>
          </a:p>
        </p:txBody>
      </p:sp>
      <p:sp>
        <p:nvSpPr>
          <p:cNvPr id="15" name="Rectángulo 14">
            <a:extLst>
              <a:ext uri="{FF2B5EF4-FFF2-40B4-BE49-F238E27FC236}">
                <a16:creationId xmlns:a16="http://schemas.microsoft.com/office/drawing/2014/main" id="{B21A8F62-B8C9-EA42-BE8A-BD217A621508}"/>
              </a:ext>
            </a:extLst>
          </p:cNvPr>
          <p:cNvSpPr/>
          <p:nvPr/>
        </p:nvSpPr>
        <p:spPr>
          <a:xfrm>
            <a:off x="2606306" y="1328589"/>
            <a:ext cx="420308" cy="261610"/>
          </a:xfrm>
          <a:prstGeom prst="rect">
            <a:avLst/>
          </a:prstGeom>
        </p:spPr>
        <p:txBody>
          <a:bodyPr wrap="none">
            <a:spAutoFit/>
          </a:bodyPr>
          <a:lstStyle/>
          <a:p>
            <a:r>
              <a:rPr lang="es-MX" sz="1100" dirty="0">
                <a:solidFill>
                  <a:srgbClr val="0A0A0A"/>
                </a:solidFill>
                <a:latin typeface="Arial" panose="020B0604020202020204" pitchFamily="34" charset="0"/>
                <a:cs typeface="Arial" panose="020B0604020202020204" pitchFamily="34" charset="0"/>
              </a:rPr>
              <a:t>S-S</a:t>
            </a:r>
            <a:endParaRPr lang="es-ES_tradnl" sz="1100" dirty="0"/>
          </a:p>
        </p:txBody>
      </p:sp>
      <p:sp>
        <p:nvSpPr>
          <p:cNvPr id="16" name="Rectángulo 15">
            <a:extLst>
              <a:ext uri="{FF2B5EF4-FFF2-40B4-BE49-F238E27FC236}">
                <a16:creationId xmlns:a16="http://schemas.microsoft.com/office/drawing/2014/main" id="{9B43FD54-B631-7C47-8743-CDDAFE2F7E42}"/>
              </a:ext>
            </a:extLst>
          </p:cNvPr>
          <p:cNvSpPr/>
          <p:nvPr/>
        </p:nvSpPr>
        <p:spPr>
          <a:xfrm>
            <a:off x="662863" y="559378"/>
            <a:ext cx="5176417" cy="338554"/>
          </a:xfrm>
          <a:prstGeom prst="rect">
            <a:avLst/>
          </a:prstGeom>
        </p:spPr>
        <p:txBody>
          <a:bodyPr wrap="none">
            <a:spAutoFit/>
          </a:bodyPr>
          <a:lstStyle/>
          <a:p>
            <a:r>
              <a:rPr lang="es-MX" sz="1600" dirty="0">
                <a:solidFill>
                  <a:srgbClr val="0A0A0A"/>
                </a:solidFill>
                <a:latin typeface="Arial" panose="020B0604020202020204" pitchFamily="34" charset="0"/>
                <a:cs typeface="Arial" panose="020B0604020202020204" pitchFamily="34" charset="0"/>
              </a:rPr>
              <a:t>Orexina-A/Hipocretina-1 un péptidp de 33 aminoácidos</a:t>
            </a:r>
          </a:p>
        </p:txBody>
      </p:sp>
      <p:pic>
        <p:nvPicPr>
          <p:cNvPr id="17" name="Imagen 16">
            <a:extLst>
              <a:ext uri="{FF2B5EF4-FFF2-40B4-BE49-F238E27FC236}">
                <a16:creationId xmlns:a16="http://schemas.microsoft.com/office/drawing/2014/main" id="{7C754224-D3D9-2C46-9CAD-F831287C526A}"/>
              </a:ext>
            </a:extLst>
          </p:cNvPr>
          <p:cNvPicPr>
            <a:picLocks noChangeAspect="1"/>
          </p:cNvPicPr>
          <p:nvPr/>
        </p:nvPicPr>
        <p:blipFill>
          <a:blip r:embed="rId4"/>
          <a:stretch>
            <a:fillRect/>
          </a:stretch>
        </p:blipFill>
        <p:spPr>
          <a:xfrm>
            <a:off x="377190" y="2442369"/>
            <a:ext cx="5718810" cy="4139329"/>
          </a:xfrm>
          <a:prstGeom prst="rect">
            <a:avLst/>
          </a:prstGeom>
        </p:spPr>
      </p:pic>
      <p:sp>
        <p:nvSpPr>
          <p:cNvPr id="19" name="Elipse 18">
            <a:extLst>
              <a:ext uri="{FF2B5EF4-FFF2-40B4-BE49-F238E27FC236}">
                <a16:creationId xmlns:a16="http://schemas.microsoft.com/office/drawing/2014/main" id="{BD547014-4AAB-3C43-85A8-7E81B1EA86BA}"/>
              </a:ext>
            </a:extLst>
          </p:cNvPr>
          <p:cNvSpPr/>
          <p:nvPr/>
        </p:nvSpPr>
        <p:spPr>
          <a:xfrm>
            <a:off x="3042582" y="5058270"/>
            <a:ext cx="423515" cy="24987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CuadroTexto 17">
            <a:extLst>
              <a:ext uri="{FF2B5EF4-FFF2-40B4-BE49-F238E27FC236}">
                <a16:creationId xmlns:a16="http://schemas.microsoft.com/office/drawing/2014/main" id="{FF944B37-B237-DA47-BC02-37CE1BE7B90C}"/>
              </a:ext>
            </a:extLst>
          </p:cNvPr>
          <p:cNvSpPr txBox="1"/>
          <p:nvPr/>
        </p:nvSpPr>
        <p:spPr>
          <a:xfrm>
            <a:off x="3042583" y="5031849"/>
            <a:ext cx="423514" cy="307777"/>
          </a:xfrm>
          <a:prstGeom prst="rect">
            <a:avLst/>
          </a:prstGeom>
          <a:noFill/>
        </p:spPr>
        <p:txBody>
          <a:bodyPr wrap="none" rtlCol="0">
            <a:spAutoFit/>
          </a:bodyPr>
          <a:lstStyle/>
          <a:p>
            <a:r>
              <a:rPr lang="es-ES_tradnl" sz="1400" dirty="0" err="1">
                <a:latin typeface="Arial" panose="020B0604020202020204" pitchFamily="34" charset="0"/>
                <a:cs typeface="Arial" panose="020B0604020202020204" pitchFamily="34" charset="0"/>
              </a:rPr>
              <a:t>Gq</a:t>
            </a:r>
            <a:endParaRPr lang="es-ES_tradnl" sz="1400" dirty="0">
              <a:latin typeface="Arial" panose="020B0604020202020204" pitchFamily="34" charset="0"/>
              <a:cs typeface="Arial" panose="020B0604020202020204" pitchFamily="34" charset="0"/>
            </a:endParaRPr>
          </a:p>
        </p:txBody>
      </p:sp>
      <p:sp>
        <p:nvSpPr>
          <p:cNvPr id="20" name="Elipse 19">
            <a:extLst>
              <a:ext uri="{FF2B5EF4-FFF2-40B4-BE49-F238E27FC236}">
                <a16:creationId xmlns:a16="http://schemas.microsoft.com/office/drawing/2014/main" id="{0AEFC1A1-69B1-7B4C-BA79-0C9144F7BCA8}"/>
              </a:ext>
            </a:extLst>
          </p:cNvPr>
          <p:cNvSpPr/>
          <p:nvPr/>
        </p:nvSpPr>
        <p:spPr>
          <a:xfrm>
            <a:off x="3867728" y="4935860"/>
            <a:ext cx="571393" cy="24987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CuadroTexto 21">
            <a:extLst>
              <a:ext uri="{FF2B5EF4-FFF2-40B4-BE49-F238E27FC236}">
                <a16:creationId xmlns:a16="http://schemas.microsoft.com/office/drawing/2014/main" id="{2A934003-0F6B-BC47-BAB1-A30F80D0B4C0}"/>
              </a:ext>
            </a:extLst>
          </p:cNvPr>
          <p:cNvSpPr txBox="1"/>
          <p:nvPr/>
        </p:nvSpPr>
        <p:spPr>
          <a:xfrm>
            <a:off x="3867728" y="4887900"/>
            <a:ext cx="652743" cy="307777"/>
          </a:xfrm>
          <a:prstGeom prst="rect">
            <a:avLst/>
          </a:prstGeom>
          <a:noFill/>
        </p:spPr>
        <p:txBody>
          <a:bodyPr wrap="none" rtlCol="0">
            <a:spAutoFit/>
          </a:bodyPr>
          <a:lstStyle/>
          <a:p>
            <a:r>
              <a:rPr lang="es-ES_tradnl" sz="1400" dirty="0">
                <a:latin typeface="Arial" panose="020B0604020202020204" pitchFamily="34" charset="0"/>
                <a:cs typeface="Arial" panose="020B0604020202020204" pitchFamily="34" charset="0"/>
              </a:rPr>
              <a:t>Gi/</a:t>
            </a:r>
            <a:r>
              <a:rPr lang="es-ES_tradnl" sz="1400" dirty="0" err="1">
                <a:latin typeface="Arial" panose="020B0604020202020204" pitchFamily="34" charset="0"/>
                <a:cs typeface="Arial" panose="020B0604020202020204" pitchFamily="34" charset="0"/>
              </a:rPr>
              <a:t>Go</a:t>
            </a:r>
            <a:endParaRPr lang="es-ES_tradnl" sz="1400" dirty="0">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72BCB841-9DAE-344B-9844-EA7446582421}"/>
              </a:ext>
            </a:extLst>
          </p:cNvPr>
          <p:cNvSpPr txBox="1"/>
          <p:nvPr/>
        </p:nvSpPr>
        <p:spPr>
          <a:xfrm>
            <a:off x="2921939" y="6185367"/>
            <a:ext cx="1777090" cy="646331"/>
          </a:xfrm>
          <a:prstGeom prst="rect">
            <a:avLst/>
          </a:prstGeom>
          <a:solidFill>
            <a:srgbClr val="FFC000"/>
          </a:solidFill>
        </p:spPr>
        <p:txBody>
          <a:bodyPr wrap="none" rtlCol="0">
            <a:spAutoFit/>
          </a:bodyPr>
          <a:lstStyle/>
          <a:p>
            <a:r>
              <a:rPr lang="es-ES_tradnl" dirty="0"/>
              <a:t>Incremento de la</a:t>
            </a:r>
          </a:p>
          <a:p>
            <a:r>
              <a:rPr lang="es-ES_tradnl" dirty="0"/>
              <a:t>[Ca</a:t>
            </a:r>
            <a:r>
              <a:rPr lang="es-ES_tradnl" baseline="30000" dirty="0"/>
              <a:t>2+</a:t>
            </a:r>
            <a:r>
              <a:rPr lang="es-ES_tradnl" dirty="0"/>
              <a:t>]</a:t>
            </a:r>
            <a:r>
              <a:rPr lang="es-ES_tradnl" baseline="-25000" dirty="0" err="1"/>
              <a:t>Cytoplasmic</a:t>
            </a:r>
            <a:endParaRPr lang="es-ES_tradnl" baseline="-25000" dirty="0"/>
          </a:p>
        </p:txBody>
      </p:sp>
      <p:cxnSp>
        <p:nvCxnSpPr>
          <p:cNvPr id="25" name="Conector recto de flecha 24">
            <a:extLst>
              <a:ext uri="{FF2B5EF4-FFF2-40B4-BE49-F238E27FC236}">
                <a16:creationId xmlns:a16="http://schemas.microsoft.com/office/drawing/2014/main" id="{C0CC4E62-7F5F-C04C-827B-9F6B5B5BF950}"/>
              </a:ext>
            </a:extLst>
          </p:cNvPr>
          <p:cNvCxnSpPr/>
          <p:nvPr/>
        </p:nvCxnSpPr>
        <p:spPr>
          <a:xfrm>
            <a:off x="3647495" y="5423214"/>
            <a:ext cx="0" cy="675861"/>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663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B921577-143C-274C-9C2D-A3A510976CF6}"/>
              </a:ext>
            </a:extLst>
          </p:cNvPr>
          <p:cNvPicPr>
            <a:picLocks noChangeAspect="1"/>
          </p:cNvPicPr>
          <p:nvPr/>
        </p:nvPicPr>
        <p:blipFill>
          <a:blip r:embed="rId2"/>
          <a:stretch>
            <a:fillRect/>
          </a:stretch>
        </p:blipFill>
        <p:spPr>
          <a:xfrm>
            <a:off x="609600" y="603250"/>
            <a:ext cx="10972800" cy="5651500"/>
          </a:xfrm>
          <a:prstGeom prst="rect">
            <a:avLst/>
          </a:prstGeom>
        </p:spPr>
      </p:pic>
      <p:sp>
        <p:nvSpPr>
          <p:cNvPr id="2" name="CuadroTexto 1">
            <a:extLst>
              <a:ext uri="{FF2B5EF4-FFF2-40B4-BE49-F238E27FC236}">
                <a16:creationId xmlns:a16="http://schemas.microsoft.com/office/drawing/2014/main" id="{9D3659E3-BD55-FC46-9882-2E0979CAFEF4}"/>
              </a:ext>
            </a:extLst>
          </p:cNvPr>
          <p:cNvSpPr txBox="1"/>
          <p:nvPr/>
        </p:nvSpPr>
        <p:spPr>
          <a:xfrm>
            <a:off x="3596391" y="639431"/>
            <a:ext cx="1258678" cy="738664"/>
          </a:xfrm>
          <a:prstGeom prst="rect">
            <a:avLst/>
          </a:prstGeom>
          <a:solidFill>
            <a:schemeClr val="bg1"/>
          </a:solidFill>
        </p:spPr>
        <p:txBody>
          <a:bodyPr wrap="none" rtlCol="0">
            <a:spAutoFit/>
          </a:bodyPr>
          <a:lstStyle/>
          <a:p>
            <a:r>
              <a:rPr lang="es-ES_tradnl" sz="1400" b="1" dirty="0">
                <a:latin typeface="Arial" panose="020B0604020202020204" pitchFamily="34" charset="0"/>
                <a:cs typeface="Arial" panose="020B0604020202020204" pitchFamily="34" charset="0"/>
              </a:rPr>
              <a:t>Núcleo</a:t>
            </a:r>
          </a:p>
          <a:p>
            <a:r>
              <a:rPr lang="es-ES_tradnl" sz="1400" b="1" dirty="0">
                <a:latin typeface="Arial" panose="020B0604020202020204" pitchFamily="34" charset="0"/>
                <a:cs typeface="Arial" panose="020B0604020202020204" pitchFamily="34" charset="0"/>
              </a:rPr>
              <a:t>Supra</a:t>
            </a:r>
          </a:p>
          <a:p>
            <a:r>
              <a:rPr lang="es-ES_tradnl" sz="1400" b="1" dirty="0" err="1">
                <a:latin typeface="Arial" panose="020B0604020202020204" pitchFamily="34" charset="0"/>
                <a:cs typeface="Arial" panose="020B0604020202020204" pitchFamily="34" charset="0"/>
              </a:rPr>
              <a:t>Quiasmático</a:t>
            </a:r>
            <a:endParaRPr lang="es-ES_tradnl" sz="1400" b="1"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0731A999-1EF2-3C45-93CE-B8D5819EB045}"/>
              </a:ext>
            </a:extLst>
          </p:cNvPr>
          <p:cNvSpPr txBox="1"/>
          <p:nvPr/>
        </p:nvSpPr>
        <p:spPr>
          <a:xfrm>
            <a:off x="3577223" y="1731816"/>
            <a:ext cx="553357" cy="307777"/>
          </a:xfrm>
          <a:prstGeom prst="rect">
            <a:avLst/>
          </a:prstGeom>
          <a:solidFill>
            <a:schemeClr val="bg1"/>
          </a:solidFill>
        </p:spPr>
        <p:txBody>
          <a:bodyPr wrap="none" rtlCol="0">
            <a:spAutoFit/>
          </a:bodyPr>
          <a:lstStyle/>
          <a:p>
            <a:r>
              <a:rPr lang="es-ES_tradnl" sz="1400" b="1" dirty="0">
                <a:latin typeface="Arial" panose="020B0604020202020204" pitchFamily="34" charset="0"/>
                <a:cs typeface="Arial" panose="020B0604020202020204" pitchFamily="34" charset="0"/>
              </a:rPr>
              <a:t>NHL</a:t>
            </a:r>
          </a:p>
        </p:txBody>
      </p:sp>
      <p:sp>
        <p:nvSpPr>
          <p:cNvPr id="6" name="CuadroTexto 5">
            <a:extLst>
              <a:ext uri="{FF2B5EF4-FFF2-40B4-BE49-F238E27FC236}">
                <a16:creationId xmlns:a16="http://schemas.microsoft.com/office/drawing/2014/main" id="{DA29DF0E-97E2-E64E-AEE3-4F6A0A936D6C}"/>
              </a:ext>
            </a:extLst>
          </p:cNvPr>
          <p:cNvSpPr txBox="1"/>
          <p:nvPr/>
        </p:nvSpPr>
        <p:spPr>
          <a:xfrm>
            <a:off x="3000143" y="2423480"/>
            <a:ext cx="1707519" cy="523220"/>
          </a:xfrm>
          <a:prstGeom prst="rect">
            <a:avLst/>
          </a:prstGeom>
          <a:solidFill>
            <a:schemeClr val="bg1"/>
          </a:solidFill>
        </p:spPr>
        <p:txBody>
          <a:bodyPr wrap="none" rtlCol="0">
            <a:spAutoFit/>
          </a:bodyPr>
          <a:lstStyle/>
          <a:p>
            <a:r>
              <a:rPr lang="es-ES_tradnl" sz="1400" dirty="0">
                <a:latin typeface="Arial" panose="020B0604020202020204" pitchFamily="34" charset="0"/>
                <a:cs typeface="Arial" panose="020B0604020202020204" pitchFamily="34" charset="0"/>
              </a:rPr>
              <a:t>Proceso circadiano</a:t>
            </a:r>
          </a:p>
          <a:p>
            <a:r>
              <a:rPr lang="es-ES_tradnl" sz="1400" dirty="0">
                <a:latin typeface="Arial" panose="020B0604020202020204" pitchFamily="34" charset="0"/>
                <a:cs typeface="Arial" panose="020B0604020202020204" pitchFamily="34" charset="0"/>
              </a:rPr>
              <a:t>del despertar</a:t>
            </a:r>
          </a:p>
        </p:txBody>
      </p:sp>
      <p:sp>
        <p:nvSpPr>
          <p:cNvPr id="7" name="CuadroTexto 6">
            <a:extLst>
              <a:ext uri="{FF2B5EF4-FFF2-40B4-BE49-F238E27FC236}">
                <a16:creationId xmlns:a16="http://schemas.microsoft.com/office/drawing/2014/main" id="{9D0684A2-BB52-8445-82AA-C4CA8D5CB876}"/>
              </a:ext>
            </a:extLst>
          </p:cNvPr>
          <p:cNvSpPr txBox="1"/>
          <p:nvPr/>
        </p:nvSpPr>
        <p:spPr>
          <a:xfrm>
            <a:off x="3000142" y="3058585"/>
            <a:ext cx="1508746" cy="523220"/>
          </a:xfrm>
          <a:prstGeom prst="rect">
            <a:avLst/>
          </a:prstGeom>
          <a:solidFill>
            <a:schemeClr val="bg1"/>
          </a:solidFill>
        </p:spPr>
        <p:txBody>
          <a:bodyPr wrap="none" rtlCol="0">
            <a:spAutoFit/>
          </a:bodyPr>
          <a:lstStyle/>
          <a:p>
            <a:r>
              <a:rPr lang="es-ES_tradnl" sz="1400" dirty="0">
                <a:latin typeface="Arial" panose="020B0604020202020204" pitchFamily="34" charset="0"/>
                <a:cs typeface="Arial" panose="020B0604020202020204" pitchFamily="34" charset="0"/>
              </a:rPr>
              <a:t>Homeostasis del</a:t>
            </a:r>
          </a:p>
          <a:p>
            <a:r>
              <a:rPr lang="es-ES_tradnl" sz="1400" dirty="0">
                <a:latin typeface="Arial" panose="020B0604020202020204" pitchFamily="34" charset="0"/>
                <a:cs typeface="Arial" panose="020B0604020202020204" pitchFamily="34" charset="0"/>
              </a:rPr>
              <a:t>Sueño</a:t>
            </a:r>
          </a:p>
        </p:txBody>
      </p:sp>
      <p:sp>
        <p:nvSpPr>
          <p:cNvPr id="8" name="CuadroTexto 7">
            <a:extLst>
              <a:ext uri="{FF2B5EF4-FFF2-40B4-BE49-F238E27FC236}">
                <a16:creationId xmlns:a16="http://schemas.microsoft.com/office/drawing/2014/main" id="{A3671F38-CFB8-BC4E-BF61-0F22EA89120B}"/>
              </a:ext>
            </a:extLst>
          </p:cNvPr>
          <p:cNvSpPr txBox="1"/>
          <p:nvPr/>
        </p:nvSpPr>
        <p:spPr>
          <a:xfrm>
            <a:off x="6249033" y="1088199"/>
            <a:ext cx="2126040" cy="523220"/>
          </a:xfrm>
          <a:prstGeom prst="rect">
            <a:avLst/>
          </a:prstGeom>
          <a:solidFill>
            <a:schemeClr val="bg1"/>
          </a:solidFill>
        </p:spPr>
        <p:txBody>
          <a:bodyPr wrap="square" rtlCol="0">
            <a:spAutoFit/>
          </a:bodyPr>
          <a:lstStyle/>
          <a:p>
            <a:r>
              <a:rPr lang="es-ES_tradnl" sz="1400" dirty="0">
                <a:latin typeface="Arial" panose="020B0604020202020204" pitchFamily="34" charset="0"/>
                <a:cs typeface="Arial" panose="020B0604020202020204" pitchFamily="34" charset="0"/>
              </a:rPr>
              <a:t>Inicio de la producción</a:t>
            </a:r>
          </a:p>
          <a:p>
            <a:r>
              <a:rPr lang="es-ES_tradnl" sz="1400" dirty="0">
                <a:latin typeface="Arial" panose="020B0604020202020204" pitchFamily="34" charset="0"/>
                <a:cs typeface="Arial" panose="020B0604020202020204" pitchFamily="34" charset="0"/>
              </a:rPr>
              <a:t>de melatonina</a:t>
            </a:r>
          </a:p>
        </p:txBody>
      </p:sp>
      <p:sp>
        <p:nvSpPr>
          <p:cNvPr id="9" name="CuadroTexto 8">
            <a:extLst>
              <a:ext uri="{FF2B5EF4-FFF2-40B4-BE49-F238E27FC236}">
                <a16:creationId xmlns:a16="http://schemas.microsoft.com/office/drawing/2014/main" id="{3C573925-92D2-1046-A943-4559759A7E86}"/>
              </a:ext>
            </a:extLst>
          </p:cNvPr>
          <p:cNvSpPr txBox="1"/>
          <p:nvPr/>
        </p:nvSpPr>
        <p:spPr>
          <a:xfrm>
            <a:off x="9975137" y="1147040"/>
            <a:ext cx="1392517" cy="738664"/>
          </a:xfrm>
          <a:prstGeom prst="rect">
            <a:avLst/>
          </a:prstGeom>
          <a:solidFill>
            <a:schemeClr val="bg1"/>
          </a:solidFill>
        </p:spPr>
        <p:txBody>
          <a:bodyPr wrap="square" rtlCol="0">
            <a:spAutoFit/>
          </a:bodyPr>
          <a:lstStyle/>
          <a:p>
            <a:r>
              <a:rPr lang="es-ES_tradnl" sz="1400" dirty="0">
                <a:latin typeface="Arial" panose="020B0604020202020204" pitchFamily="34" charset="0"/>
                <a:cs typeface="Arial" panose="020B0604020202020204" pitchFamily="34" charset="0"/>
              </a:rPr>
              <a:t>Acción sobre </a:t>
            </a:r>
          </a:p>
          <a:p>
            <a:r>
              <a:rPr lang="es-ES_tradnl" sz="1400" dirty="0">
                <a:latin typeface="Arial" panose="020B0604020202020204" pitchFamily="34" charset="0"/>
                <a:cs typeface="Arial" panose="020B0604020202020204" pitchFamily="34" charset="0"/>
              </a:rPr>
              <a:t>los receptores</a:t>
            </a:r>
          </a:p>
          <a:p>
            <a:r>
              <a:rPr lang="es-ES_tradnl" sz="1400" dirty="0">
                <a:latin typeface="Arial" panose="020B0604020202020204" pitchFamily="34" charset="0"/>
                <a:cs typeface="Arial" panose="020B0604020202020204" pitchFamily="34" charset="0"/>
              </a:rPr>
              <a:t>MLT1 del NSO</a:t>
            </a:r>
          </a:p>
        </p:txBody>
      </p:sp>
      <p:sp>
        <p:nvSpPr>
          <p:cNvPr id="3" name="Elipse 2">
            <a:extLst>
              <a:ext uri="{FF2B5EF4-FFF2-40B4-BE49-F238E27FC236}">
                <a16:creationId xmlns:a16="http://schemas.microsoft.com/office/drawing/2014/main" id="{C7EB70BA-D270-DA45-A426-A3128D7EAB0F}"/>
              </a:ext>
            </a:extLst>
          </p:cNvPr>
          <p:cNvSpPr/>
          <p:nvPr/>
        </p:nvSpPr>
        <p:spPr>
          <a:xfrm>
            <a:off x="4977245" y="696191"/>
            <a:ext cx="135082" cy="620743"/>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6EDBA0FF-4F53-C949-B53A-91CBA62BF9A1}"/>
              </a:ext>
            </a:extLst>
          </p:cNvPr>
          <p:cNvSpPr txBox="1"/>
          <p:nvPr/>
        </p:nvSpPr>
        <p:spPr>
          <a:xfrm>
            <a:off x="9846982" y="2950863"/>
            <a:ext cx="1832400" cy="523220"/>
          </a:xfrm>
          <a:prstGeom prst="rect">
            <a:avLst/>
          </a:prstGeom>
          <a:solidFill>
            <a:schemeClr val="bg1"/>
          </a:solidFill>
        </p:spPr>
        <p:txBody>
          <a:bodyPr wrap="square" rtlCol="0">
            <a:spAutoFit/>
          </a:bodyPr>
          <a:lstStyle/>
          <a:p>
            <a:r>
              <a:rPr lang="es-ES_tradnl" sz="1400" dirty="0">
                <a:latin typeface="Arial" panose="020B0604020202020204" pitchFamily="34" charset="0"/>
                <a:cs typeface="Arial" panose="020B0604020202020204" pitchFamily="34" charset="0"/>
              </a:rPr>
              <a:t>Bloqueo del sistema del despertar</a:t>
            </a:r>
          </a:p>
        </p:txBody>
      </p:sp>
      <p:sp>
        <p:nvSpPr>
          <p:cNvPr id="11" name="CuadroTexto 10">
            <a:extLst>
              <a:ext uri="{FF2B5EF4-FFF2-40B4-BE49-F238E27FC236}">
                <a16:creationId xmlns:a16="http://schemas.microsoft.com/office/drawing/2014/main" id="{ECE09DA7-40EF-7B4F-AC28-BAC52D7B38FF}"/>
              </a:ext>
            </a:extLst>
          </p:cNvPr>
          <p:cNvSpPr txBox="1"/>
          <p:nvPr/>
        </p:nvSpPr>
        <p:spPr>
          <a:xfrm>
            <a:off x="7491845" y="5462024"/>
            <a:ext cx="2223655" cy="307777"/>
          </a:xfrm>
          <a:prstGeom prst="rect">
            <a:avLst/>
          </a:prstGeom>
          <a:solidFill>
            <a:schemeClr val="bg1"/>
          </a:solidFill>
        </p:spPr>
        <p:txBody>
          <a:bodyPr wrap="square" rtlCol="0">
            <a:spAutoFit/>
          </a:bodyPr>
          <a:lstStyle/>
          <a:p>
            <a:r>
              <a:rPr lang="es-ES_tradnl" sz="1400" dirty="0">
                <a:latin typeface="Arial" panose="020B0604020202020204" pitchFamily="34" charset="0"/>
                <a:cs typeface="Arial" panose="020B0604020202020204" pitchFamily="34" charset="0"/>
              </a:rPr>
              <a:t>Consolidación del Sueño</a:t>
            </a:r>
          </a:p>
        </p:txBody>
      </p:sp>
      <p:sp>
        <p:nvSpPr>
          <p:cNvPr id="12" name="CuadroTexto 11">
            <a:extLst>
              <a:ext uri="{FF2B5EF4-FFF2-40B4-BE49-F238E27FC236}">
                <a16:creationId xmlns:a16="http://schemas.microsoft.com/office/drawing/2014/main" id="{A2EC7941-8D94-F142-9B5D-19BAD2E927A2}"/>
              </a:ext>
            </a:extLst>
          </p:cNvPr>
          <p:cNvSpPr txBox="1"/>
          <p:nvPr/>
        </p:nvSpPr>
        <p:spPr>
          <a:xfrm>
            <a:off x="4019199" y="5132678"/>
            <a:ext cx="637309" cy="307777"/>
          </a:xfrm>
          <a:prstGeom prst="rect">
            <a:avLst/>
          </a:prstGeom>
          <a:solidFill>
            <a:schemeClr val="bg1"/>
          </a:solidFill>
        </p:spPr>
        <p:txBody>
          <a:bodyPr wrap="square" rtlCol="0">
            <a:spAutoFit/>
          </a:bodyPr>
          <a:lstStyle/>
          <a:p>
            <a:r>
              <a:rPr lang="es-ES_tradnl" sz="1400" dirty="0">
                <a:latin typeface="Arial" panose="020B0604020202020204" pitchFamily="34" charset="0"/>
                <a:cs typeface="Arial" panose="020B0604020202020204" pitchFamily="34" charset="0"/>
              </a:rPr>
              <a:t>7 AM</a:t>
            </a:r>
          </a:p>
        </p:txBody>
      </p:sp>
      <p:sp>
        <p:nvSpPr>
          <p:cNvPr id="13" name="CuadroTexto 12">
            <a:extLst>
              <a:ext uri="{FF2B5EF4-FFF2-40B4-BE49-F238E27FC236}">
                <a16:creationId xmlns:a16="http://schemas.microsoft.com/office/drawing/2014/main" id="{B9348B9A-5635-394D-B639-4D470CAC3F09}"/>
              </a:ext>
            </a:extLst>
          </p:cNvPr>
          <p:cNvSpPr txBox="1"/>
          <p:nvPr/>
        </p:nvSpPr>
        <p:spPr>
          <a:xfrm>
            <a:off x="5020541" y="4824901"/>
            <a:ext cx="1258678" cy="307777"/>
          </a:xfrm>
          <a:prstGeom prst="rect">
            <a:avLst/>
          </a:prstGeom>
          <a:solidFill>
            <a:schemeClr val="bg1"/>
          </a:solidFill>
        </p:spPr>
        <p:txBody>
          <a:bodyPr wrap="square" rtlCol="0">
            <a:spAutoFit/>
          </a:bodyPr>
          <a:lstStyle/>
          <a:p>
            <a:r>
              <a:rPr lang="es-ES_tradnl" sz="1400" dirty="0">
                <a:latin typeface="Arial" panose="020B0604020202020204" pitchFamily="34" charset="0"/>
                <a:cs typeface="Arial" panose="020B0604020202020204" pitchFamily="34" charset="0"/>
              </a:rPr>
              <a:t>Melatonina</a:t>
            </a:r>
          </a:p>
        </p:txBody>
      </p:sp>
      <p:sp>
        <p:nvSpPr>
          <p:cNvPr id="14" name="CuadroTexto 13">
            <a:extLst>
              <a:ext uri="{FF2B5EF4-FFF2-40B4-BE49-F238E27FC236}">
                <a16:creationId xmlns:a16="http://schemas.microsoft.com/office/drawing/2014/main" id="{6611D3BF-AF19-F541-BF2F-45A97D01542C}"/>
              </a:ext>
            </a:extLst>
          </p:cNvPr>
          <p:cNvSpPr txBox="1"/>
          <p:nvPr/>
        </p:nvSpPr>
        <p:spPr>
          <a:xfrm>
            <a:off x="6249033" y="1088199"/>
            <a:ext cx="2126040" cy="523220"/>
          </a:xfrm>
          <a:prstGeom prst="rect">
            <a:avLst/>
          </a:prstGeom>
          <a:solidFill>
            <a:schemeClr val="bg1"/>
          </a:solidFill>
        </p:spPr>
        <p:txBody>
          <a:bodyPr wrap="square" rtlCol="0">
            <a:spAutoFit/>
          </a:bodyPr>
          <a:lstStyle/>
          <a:p>
            <a:r>
              <a:rPr lang="es-ES_tradnl" sz="1400" dirty="0">
                <a:latin typeface="Arial" panose="020B0604020202020204" pitchFamily="34" charset="0"/>
                <a:cs typeface="Arial" panose="020B0604020202020204" pitchFamily="34" charset="0"/>
              </a:rPr>
              <a:t>Inicio de la producción</a:t>
            </a:r>
          </a:p>
          <a:p>
            <a:r>
              <a:rPr lang="es-ES_tradnl" sz="1400" dirty="0">
                <a:latin typeface="Arial" panose="020B0604020202020204" pitchFamily="34" charset="0"/>
                <a:cs typeface="Arial" panose="020B0604020202020204" pitchFamily="34" charset="0"/>
              </a:rPr>
              <a:t>de melatonina</a:t>
            </a:r>
          </a:p>
        </p:txBody>
      </p:sp>
      <p:sp>
        <p:nvSpPr>
          <p:cNvPr id="15" name="CuadroTexto 14">
            <a:extLst>
              <a:ext uri="{FF2B5EF4-FFF2-40B4-BE49-F238E27FC236}">
                <a16:creationId xmlns:a16="http://schemas.microsoft.com/office/drawing/2014/main" id="{29F47785-46FC-3C49-A073-0123F207265E}"/>
              </a:ext>
            </a:extLst>
          </p:cNvPr>
          <p:cNvSpPr txBox="1"/>
          <p:nvPr/>
        </p:nvSpPr>
        <p:spPr>
          <a:xfrm>
            <a:off x="7535493" y="4830312"/>
            <a:ext cx="1774761" cy="307777"/>
          </a:xfrm>
          <a:prstGeom prst="rect">
            <a:avLst/>
          </a:prstGeom>
          <a:solidFill>
            <a:schemeClr val="bg1"/>
          </a:solidFill>
        </p:spPr>
        <p:txBody>
          <a:bodyPr wrap="square" rtlCol="0">
            <a:spAutoFit/>
          </a:bodyPr>
          <a:lstStyle/>
          <a:p>
            <a:r>
              <a:rPr lang="es-ES_tradnl" sz="1400" dirty="0">
                <a:latin typeface="Arial" panose="020B0604020202020204" pitchFamily="34" charset="0"/>
                <a:cs typeface="Arial" panose="020B0604020202020204" pitchFamily="34" charset="0"/>
              </a:rPr>
              <a:t>Inicio del Sueño</a:t>
            </a:r>
          </a:p>
        </p:txBody>
      </p:sp>
      <p:sp>
        <p:nvSpPr>
          <p:cNvPr id="16" name="CuadroTexto 15">
            <a:extLst>
              <a:ext uri="{FF2B5EF4-FFF2-40B4-BE49-F238E27FC236}">
                <a16:creationId xmlns:a16="http://schemas.microsoft.com/office/drawing/2014/main" id="{EEE72342-8BF7-114C-97EF-EDA077BD22D4}"/>
              </a:ext>
            </a:extLst>
          </p:cNvPr>
          <p:cNvSpPr txBox="1"/>
          <p:nvPr/>
        </p:nvSpPr>
        <p:spPr>
          <a:xfrm>
            <a:off x="6707297" y="5132678"/>
            <a:ext cx="637309" cy="307777"/>
          </a:xfrm>
          <a:prstGeom prst="rect">
            <a:avLst/>
          </a:prstGeom>
          <a:solidFill>
            <a:schemeClr val="bg1"/>
          </a:solidFill>
        </p:spPr>
        <p:txBody>
          <a:bodyPr wrap="square" rtlCol="0">
            <a:spAutoFit/>
          </a:bodyPr>
          <a:lstStyle/>
          <a:p>
            <a:r>
              <a:rPr lang="es-ES_tradnl" sz="1400" dirty="0">
                <a:latin typeface="Arial" panose="020B0604020202020204" pitchFamily="34" charset="0"/>
                <a:cs typeface="Arial" panose="020B0604020202020204" pitchFamily="34" charset="0"/>
              </a:rPr>
              <a:t>9 PM</a:t>
            </a:r>
          </a:p>
        </p:txBody>
      </p:sp>
      <p:sp>
        <p:nvSpPr>
          <p:cNvPr id="17" name="CuadroTexto 16">
            <a:extLst>
              <a:ext uri="{FF2B5EF4-FFF2-40B4-BE49-F238E27FC236}">
                <a16:creationId xmlns:a16="http://schemas.microsoft.com/office/drawing/2014/main" id="{320D397E-6903-7746-BD6E-DFACDA6DD1F8}"/>
              </a:ext>
            </a:extLst>
          </p:cNvPr>
          <p:cNvSpPr txBox="1"/>
          <p:nvPr/>
        </p:nvSpPr>
        <p:spPr>
          <a:xfrm>
            <a:off x="9936146" y="5132678"/>
            <a:ext cx="637309" cy="307777"/>
          </a:xfrm>
          <a:prstGeom prst="rect">
            <a:avLst/>
          </a:prstGeom>
          <a:solidFill>
            <a:schemeClr val="bg1"/>
          </a:solidFill>
        </p:spPr>
        <p:txBody>
          <a:bodyPr wrap="square" rtlCol="0">
            <a:spAutoFit/>
          </a:bodyPr>
          <a:lstStyle/>
          <a:p>
            <a:r>
              <a:rPr lang="es-ES_tradnl" sz="1400" dirty="0">
                <a:latin typeface="Arial" panose="020B0604020202020204" pitchFamily="34" charset="0"/>
                <a:cs typeface="Arial" panose="020B0604020202020204" pitchFamily="34" charset="0"/>
              </a:rPr>
              <a:t>7 AM</a:t>
            </a:r>
          </a:p>
        </p:txBody>
      </p:sp>
    </p:spTree>
    <p:extLst>
      <p:ext uri="{BB962C8B-B14F-4D97-AF65-F5344CB8AC3E}">
        <p14:creationId xmlns:p14="http://schemas.microsoft.com/office/powerpoint/2010/main" val="1884464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4683625-DAD2-E14C-927E-23C8D51360AE}"/>
              </a:ext>
            </a:extLst>
          </p:cNvPr>
          <p:cNvPicPr>
            <a:picLocks noChangeAspect="1"/>
          </p:cNvPicPr>
          <p:nvPr/>
        </p:nvPicPr>
        <p:blipFill>
          <a:blip r:embed="rId2"/>
          <a:stretch>
            <a:fillRect/>
          </a:stretch>
        </p:blipFill>
        <p:spPr>
          <a:xfrm>
            <a:off x="0" y="177800"/>
            <a:ext cx="9626600" cy="6502400"/>
          </a:xfrm>
          <a:prstGeom prst="rect">
            <a:avLst/>
          </a:prstGeom>
        </p:spPr>
      </p:pic>
      <p:sp>
        <p:nvSpPr>
          <p:cNvPr id="2" name="CuadroTexto 1">
            <a:extLst>
              <a:ext uri="{FF2B5EF4-FFF2-40B4-BE49-F238E27FC236}">
                <a16:creationId xmlns:a16="http://schemas.microsoft.com/office/drawing/2014/main" id="{4F03F037-0137-1248-89A0-C67F5F279DDA}"/>
              </a:ext>
            </a:extLst>
          </p:cNvPr>
          <p:cNvSpPr txBox="1"/>
          <p:nvPr/>
        </p:nvSpPr>
        <p:spPr>
          <a:xfrm>
            <a:off x="803379" y="4450976"/>
            <a:ext cx="1762021" cy="369332"/>
          </a:xfrm>
          <a:prstGeom prst="rect">
            <a:avLst/>
          </a:prstGeom>
          <a:solidFill>
            <a:schemeClr val="bg1"/>
          </a:solidFill>
        </p:spPr>
        <p:txBody>
          <a:bodyPr wrap="none" rtlCol="0">
            <a:spAutoFit/>
          </a:bodyPr>
          <a:lstStyle/>
          <a:p>
            <a:r>
              <a:rPr lang="es-ES_tradnl" dirty="0">
                <a:latin typeface="Helvetica" pitchFamily="2" charset="0"/>
              </a:rPr>
              <a:t>Cortez cerebral</a:t>
            </a:r>
          </a:p>
        </p:txBody>
      </p:sp>
      <p:sp>
        <p:nvSpPr>
          <p:cNvPr id="5" name="CuadroTexto 4">
            <a:extLst>
              <a:ext uri="{FF2B5EF4-FFF2-40B4-BE49-F238E27FC236}">
                <a16:creationId xmlns:a16="http://schemas.microsoft.com/office/drawing/2014/main" id="{4FA2C746-E5EB-8041-9D42-E7756773B339}"/>
              </a:ext>
            </a:extLst>
          </p:cNvPr>
          <p:cNvSpPr txBox="1"/>
          <p:nvPr/>
        </p:nvSpPr>
        <p:spPr>
          <a:xfrm>
            <a:off x="803378" y="5021830"/>
            <a:ext cx="992579" cy="369332"/>
          </a:xfrm>
          <a:prstGeom prst="rect">
            <a:avLst/>
          </a:prstGeom>
          <a:solidFill>
            <a:schemeClr val="bg1"/>
          </a:solidFill>
        </p:spPr>
        <p:txBody>
          <a:bodyPr wrap="none" rtlCol="0">
            <a:spAutoFit/>
          </a:bodyPr>
          <a:lstStyle/>
          <a:p>
            <a:r>
              <a:rPr lang="es-ES_tradnl" dirty="0" err="1">
                <a:latin typeface="Helvetica" pitchFamily="2" charset="0"/>
              </a:rPr>
              <a:t>Orexina</a:t>
            </a:r>
            <a:endParaRPr lang="es-ES_tradnl" dirty="0">
              <a:latin typeface="Helvetica" pitchFamily="2" charset="0"/>
            </a:endParaRPr>
          </a:p>
        </p:txBody>
      </p:sp>
      <p:sp>
        <p:nvSpPr>
          <p:cNvPr id="6" name="CuadroTexto 5">
            <a:extLst>
              <a:ext uri="{FF2B5EF4-FFF2-40B4-BE49-F238E27FC236}">
                <a16:creationId xmlns:a16="http://schemas.microsoft.com/office/drawing/2014/main" id="{A7348855-1AD1-7940-95B4-F7924824A61E}"/>
              </a:ext>
            </a:extLst>
          </p:cNvPr>
          <p:cNvSpPr txBox="1"/>
          <p:nvPr/>
        </p:nvSpPr>
        <p:spPr>
          <a:xfrm>
            <a:off x="5481281" y="5021830"/>
            <a:ext cx="1082348" cy="369332"/>
          </a:xfrm>
          <a:prstGeom prst="rect">
            <a:avLst/>
          </a:prstGeom>
          <a:solidFill>
            <a:schemeClr val="bg1"/>
          </a:solidFill>
        </p:spPr>
        <p:txBody>
          <a:bodyPr wrap="none" rtlCol="0">
            <a:spAutoFit/>
          </a:bodyPr>
          <a:lstStyle/>
          <a:p>
            <a:r>
              <a:rPr lang="es-ES_tradnl" dirty="0">
                <a:latin typeface="Helvetica" pitchFamily="2" charset="0"/>
              </a:rPr>
              <a:t>              </a:t>
            </a:r>
          </a:p>
        </p:txBody>
      </p:sp>
      <p:sp>
        <p:nvSpPr>
          <p:cNvPr id="7" name="CuadroTexto 6">
            <a:extLst>
              <a:ext uri="{FF2B5EF4-FFF2-40B4-BE49-F238E27FC236}">
                <a16:creationId xmlns:a16="http://schemas.microsoft.com/office/drawing/2014/main" id="{11534634-46AB-E04E-9720-E509A652052E}"/>
              </a:ext>
            </a:extLst>
          </p:cNvPr>
          <p:cNvSpPr txBox="1"/>
          <p:nvPr/>
        </p:nvSpPr>
        <p:spPr>
          <a:xfrm>
            <a:off x="6741956" y="4991210"/>
            <a:ext cx="1270668" cy="369332"/>
          </a:xfrm>
          <a:prstGeom prst="rect">
            <a:avLst/>
          </a:prstGeom>
          <a:solidFill>
            <a:schemeClr val="bg1"/>
          </a:solidFill>
        </p:spPr>
        <p:txBody>
          <a:bodyPr wrap="square" rtlCol="0">
            <a:spAutoFit/>
          </a:bodyPr>
          <a:lstStyle/>
          <a:p>
            <a:r>
              <a:rPr lang="es-ES_tradnl" dirty="0">
                <a:latin typeface="Helvetica" pitchFamily="2" charset="0"/>
              </a:rPr>
              <a:t>              </a:t>
            </a:r>
          </a:p>
        </p:txBody>
      </p:sp>
      <p:sp>
        <p:nvSpPr>
          <p:cNvPr id="8" name="CuadroTexto 7">
            <a:extLst>
              <a:ext uri="{FF2B5EF4-FFF2-40B4-BE49-F238E27FC236}">
                <a16:creationId xmlns:a16="http://schemas.microsoft.com/office/drawing/2014/main" id="{FC9A52BC-8EB2-9C44-9C80-B8DC53F3F721}"/>
              </a:ext>
            </a:extLst>
          </p:cNvPr>
          <p:cNvSpPr txBox="1"/>
          <p:nvPr/>
        </p:nvSpPr>
        <p:spPr>
          <a:xfrm>
            <a:off x="8338088" y="4991210"/>
            <a:ext cx="945204" cy="369332"/>
          </a:xfrm>
          <a:prstGeom prst="rect">
            <a:avLst/>
          </a:prstGeom>
          <a:solidFill>
            <a:schemeClr val="bg1"/>
          </a:solidFill>
        </p:spPr>
        <p:txBody>
          <a:bodyPr wrap="square" rtlCol="0">
            <a:spAutoFit/>
          </a:bodyPr>
          <a:lstStyle/>
          <a:p>
            <a:r>
              <a:rPr lang="es-ES_tradnl" dirty="0">
                <a:latin typeface="Helvetica" pitchFamily="2" charset="0"/>
              </a:rPr>
              <a:t>              </a:t>
            </a:r>
          </a:p>
        </p:txBody>
      </p:sp>
      <p:sp>
        <p:nvSpPr>
          <p:cNvPr id="3" name="Elipse 2">
            <a:extLst>
              <a:ext uri="{FF2B5EF4-FFF2-40B4-BE49-F238E27FC236}">
                <a16:creationId xmlns:a16="http://schemas.microsoft.com/office/drawing/2014/main" id="{73DAF7F4-6F4D-3942-8BBA-54807C1A7A35}"/>
              </a:ext>
            </a:extLst>
          </p:cNvPr>
          <p:cNvSpPr/>
          <p:nvPr/>
        </p:nvSpPr>
        <p:spPr>
          <a:xfrm>
            <a:off x="5919133" y="5077039"/>
            <a:ext cx="206644" cy="1976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Elipse 8">
            <a:extLst>
              <a:ext uri="{FF2B5EF4-FFF2-40B4-BE49-F238E27FC236}">
                <a16:creationId xmlns:a16="http://schemas.microsoft.com/office/drawing/2014/main" id="{89BFB4E8-A975-704F-BD44-0257349647F7}"/>
              </a:ext>
            </a:extLst>
          </p:cNvPr>
          <p:cNvSpPr/>
          <p:nvPr/>
        </p:nvSpPr>
        <p:spPr>
          <a:xfrm>
            <a:off x="8707368" y="5070190"/>
            <a:ext cx="206644" cy="1976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Elipse 9">
            <a:extLst>
              <a:ext uri="{FF2B5EF4-FFF2-40B4-BE49-F238E27FC236}">
                <a16:creationId xmlns:a16="http://schemas.microsoft.com/office/drawing/2014/main" id="{88443114-2E07-0641-9BB3-957D9102FFE5}"/>
              </a:ext>
            </a:extLst>
          </p:cNvPr>
          <p:cNvSpPr/>
          <p:nvPr/>
        </p:nvSpPr>
        <p:spPr>
          <a:xfrm>
            <a:off x="7298619" y="5070487"/>
            <a:ext cx="206644" cy="1976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707865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BC12090-F36C-BD4B-8FFB-1E77B88C45A7}"/>
              </a:ext>
            </a:extLst>
          </p:cNvPr>
          <p:cNvPicPr>
            <a:picLocks noChangeAspect="1"/>
          </p:cNvPicPr>
          <p:nvPr/>
        </p:nvPicPr>
        <p:blipFill>
          <a:blip r:embed="rId2"/>
          <a:stretch>
            <a:fillRect/>
          </a:stretch>
        </p:blipFill>
        <p:spPr>
          <a:xfrm>
            <a:off x="2438400" y="514350"/>
            <a:ext cx="7315200" cy="5829300"/>
          </a:xfrm>
          <a:prstGeom prst="rect">
            <a:avLst/>
          </a:prstGeom>
        </p:spPr>
      </p:pic>
    </p:spTree>
    <p:extLst>
      <p:ext uri="{BB962C8B-B14F-4D97-AF65-F5344CB8AC3E}">
        <p14:creationId xmlns:p14="http://schemas.microsoft.com/office/powerpoint/2010/main" val="1186969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2F298D3-1E08-DC45-87F6-9F8A021D5E1F}"/>
              </a:ext>
            </a:extLst>
          </p:cNvPr>
          <p:cNvPicPr>
            <a:picLocks noChangeAspect="1"/>
          </p:cNvPicPr>
          <p:nvPr/>
        </p:nvPicPr>
        <p:blipFill>
          <a:blip r:embed="rId2"/>
          <a:stretch>
            <a:fillRect/>
          </a:stretch>
        </p:blipFill>
        <p:spPr>
          <a:xfrm>
            <a:off x="1765300" y="82550"/>
            <a:ext cx="8661400" cy="6692900"/>
          </a:xfrm>
          <a:prstGeom prst="rect">
            <a:avLst/>
          </a:prstGeom>
        </p:spPr>
      </p:pic>
    </p:spTree>
    <p:extLst>
      <p:ext uri="{BB962C8B-B14F-4D97-AF65-F5344CB8AC3E}">
        <p14:creationId xmlns:p14="http://schemas.microsoft.com/office/powerpoint/2010/main" val="2497520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F412F005-870F-C74C-A930-C543FAA87428}"/>
              </a:ext>
            </a:extLst>
          </p:cNvPr>
          <p:cNvSpPr/>
          <p:nvPr/>
        </p:nvSpPr>
        <p:spPr>
          <a:xfrm>
            <a:off x="449283" y="428178"/>
            <a:ext cx="11293434" cy="830997"/>
          </a:xfrm>
          <a:prstGeom prst="rect">
            <a:avLst/>
          </a:prstGeom>
        </p:spPr>
        <p:txBody>
          <a:bodyPr wrap="square">
            <a:spAutoFit/>
          </a:bodyPr>
          <a:lstStyle/>
          <a:p>
            <a:r>
              <a:rPr lang="es-MX" sz="2400" b="1" dirty="0">
                <a:latin typeface="Arial" panose="020B0604020202020204" pitchFamily="34" charset="0"/>
                <a:cs typeface="Arial" panose="020B0604020202020204" pitchFamily="34" charset="0"/>
              </a:rPr>
              <a:t>Bioquímica y Mecanismos del Sueño REM:</a:t>
            </a:r>
            <a:endParaRPr lang="es-MX" sz="2400" dirty="0">
              <a:latin typeface="Arial" panose="020B0604020202020204" pitchFamily="34" charset="0"/>
              <a:cs typeface="Arial" panose="020B0604020202020204" pitchFamily="34" charset="0"/>
            </a:endParaRPr>
          </a:p>
          <a:p>
            <a:endParaRPr lang="es-MX" sz="2400" b="1"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690D491E-E0FE-7E44-BDB6-174973E9C11D}"/>
              </a:ext>
            </a:extLst>
          </p:cNvPr>
          <p:cNvPicPr>
            <a:picLocks noChangeAspect="1"/>
          </p:cNvPicPr>
          <p:nvPr/>
        </p:nvPicPr>
        <p:blipFill>
          <a:blip r:embed="rId2"/>
          <a:stretch>
            <a:fillRect/>
          </a:stretch>
        </p:blipFill>
        <p:spPr>
          <a:xfrm>
            <a:off x="2321705" y="1504297"/>
            <a:ext cx="1638491" cy="646709"/>
          </a:xfrm>
          <a:prstGeom prst="rect">
            <a:avLst/>
          </a:prstGeom>
        </p:spPr>
      </p:pic>
      <p:pic>
        <p:nvPicPr>
          <p:cNvPr id="6" name="Imagen 5">
            <a:extLst>
              <a:ext uri="{FF2B5EF4-FFF2-40B4-BE49-F238E27FC236}">
                <a16:creationId xmlns:a16="http://schemas.microsoft.com/office/drawing/2014/main" id="{16DAA3EE-C74C-BB4E-9856-960D84E6A854}"/>
              </a:ext>
            </a:extLst>
          </p:cNvPr>
          <p:cNvPicPr>
            <a:picLocks noChangeAspect="1"/>
          </p:cNvPicPr>
          <p:nvPr/>
        </p:nvPicPr>
        <p:blipFill>
          <a:blip r:embed="rId3"/>
          <a:stretch>
            <a:fillRect/>
          </a:stretch>
        </p:blipFill>
        <p:spPr>
          <a:xfrm>
            <a:off x="2992637" y="2592092"/>
            <a:ext cx="1797317" cy="1180193"/>
          </a:xfrm>
          <a:prstGeom prst="rect">
            <a:avLst/>
          </a:prstGeom>
        </p:spPr>
      </p:pic>
      <p:sp>
        <p:nvSpPr>
          <p:cNvPr id="2" name="CuadroTexto 1">
            <a:extLst>
              <a:ext uri="{FF2B5EF4-FFF2-40B4-BE49-F238E27FC236}">
                <a16:creationId xmlns:a16="http://schemas.microsoft.com/office/drawing/2014/main" id="{5547818E-0F63-0B45-83CF-04509EFA5037}"/>
              </a:ext>
            </a:extLst>
          </p:cNvPr>
          <p:cNvSpPr txBox="1"/>
          <p:nvPr/>
        </p:nvSpPr>
        <p:spPr>
          <a:xfrm>
            <a:off x="1000446" y="1966340"/>
            <a:ext cx="1338893" cy="369332"/>
          </a:xfrm>
          <a:prstGeom prst="rect">
            <a:avLst/>
          </a:prstGeom>
          <a:noFill/>
        </p:spPr>
        <p:txBody>
          <a:bodyPr wrap="none" rtlCol="0">
            <a:spAutoFit/>
          </a:bodyPr>
          <a:lstStyle/>
          <a:p>
            <a:r>
              <a:rPr lang="es-ES_tradnl" dirty="0" err="1"/>
              <a:t>Acetli</a:t>
            </a:r>
            <a:r>
              <a:rPr lang="es-ES_tradnl" dirty="0"/>
              <a:t>-colina</a:t>
            </a:r>
          </a:p>
        </p:txBody>
      </p:sp>
      <p:sp>
        <p:nvSpPr>
          <p:cNvPr id="8" name="CuadroTexto 7">
            <a:extLst>
              <a:ext uri="{FF2B5EF4-FFF2-40B4-BE49-F238E27FC236}">
                <a16:creationId xmlns:a16="http://schemas.microsoft.com/office/drawing/2014/main" id="{9E5DD507-6EBE-AA4E-A40D-4F7EA2A26295}"/>
              </a:ext>
            </a:extLst>
          </p:cNvPr>
          <p:cNvSpPr txBox="1"/>
          <p:nvPr/>
        </p:nvSpPr>
        <p:spPr>
          <a:xfrm>
            <a:off x="1437854" y="2958541"/>
            <a:ext cx="1262333" cy="369332"/>
          </a:xfrm>
          <a:prstGeom prst="rect">
            <a:avLst/>
          </a:prstGeom>
          <a:noFill/>
        </p:spPr>
        <p:txBody>
          <a:bodyPr wrap="none" rtlCol="0">
            <a:spAutoFit/>
          </a:bodyPr>
          <a:lstStyle/>
          <a:p>
            <a:r>
              <a:rPr lang="es-ES_tradnl" dirty="0"/>
              <a:t>Melatonina</a:t>
            </a:r>
          </a:p>
        </p:txBody>
      </p:sp>
      <p:pic>
        <p:nvPicPr>
          <p:cNvPr id="13" name="Imagen 12">
            <a:extLst>
              <a:ext uri="{FF2B5EF4-FFF2-40B4-BE49-F238E27FC236}">
                <a16:creationId xmlns:a16="http://schemas.microsoft.com/office/drawing/2014/main" id="{C1EB4201-B67F-DB44-9582-53DAD6A9C8CF}"/>
              </a:ext>
            </a:extLst>
          </p:cNvPr>
          <p:cNvPicPr>
            <a:picLocks noChangeAspect="1"/>
          </p:cNvPicPr>
          <p:nvPr/>
        </p:nvPicPr>
        <p:blipFill>
          <a:blip r:embed="rId4"/>
          <a:stretch>
            <a:fillRect/>
          </a:stretch>
        </p:blipFill>
        <p:spPr>
          <a:xfrm>
            <a:off x="2222695" y="3672200"/>
            <a:ext cx="7244862" cy="2979356"/>
          </a:xfrm>
          <a:prstGeom prst="rect">
            <a:avLst/>
          </a:prstGeom>
        </p:spPr>
      </p:pic>
      <p:pic>
        <p:nvPicPr>
          <p:cNvPr id="4" name="Imagen 3">
            <a:extLst>
              <a:ext uri="{FF2B5EF4-FFF2-40B4-BE49-F238E27FC236}">
                <a16:creationId xmlns:a16="http://schemas.microsoft.com/office/drawing/2014/main" id="{24F117BA-69DE-4F4C-9E17-E0878E54F56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8000"/>
                    </a14:imgEffect>
                  </a14:imgLayer>
                </a14:imgProps>
              </a:ext>
            </a:extLst>
          </a:blip>
          <a:stretch>
            <a:fillRect/>
          </a:stretch>
        </p:blipFill>
        <p:spPr>
          <a:xfrm>
            <a:off x="7387406" y="1780538"/>
            <a:ext cx="1261282" cy="897509"/>
          </a:xfrm>
          <a:prstGeom prst="rect">
            <a:avLst/>
          </a:prstGeom>
        </p:spPr>
      </p:pic>
      <p:pic>
        <p:nvPicPr>
          <p:cNvPr id="7" name="Imagen 6">
            <a:extLst>
              <a:ext uri="{FF2B5EF4-FFF2-40B4-BE49-F238E27FC236}">
                <a16:creationId xmlns:a16="http://schemas.microsoft.com/office/drawing/2014/main" id="{50B5AC3D-215F-3741-B33B-68091A99E031}"/>
              </a:ext>
            </a:extLst>
          </p:cNvPr>
          <p:cNvPicPr>
            <a:picLocks noChangeAspect="1"/>
          </p:cNvPicPr>
          <p:nvPr/>
        </p:nvPicPr>
        <p:blipFill>
          <a:blip r:embed="rId7"/>
          <a:stretch>
            <a:fillRect/>
          </a:stretch>
        </p:blipFill>
        <p:spPr>
          <a:xfrm>
            <a:off x="6640887" y="1119895"/>
            <a:ext cx="1409595" cy="704798"/>
          </a:xfrm>
          <a:prstGeom prst="rect">
            <a:avLst/>
          </a:prstGeom>
        </p:spPr>
      </p:pic>
      <p:sp>
        <p:nvSpPr>
          <p:cNvPr id="9" name="CuadroTexto 8">
            <a:extLst>
              <a:ext uri="{FF2B5EF4-FFF2-40B4-BE49-F238E27FC236}">
                <a16:creationId xmlns:a16="http://schemas.microsoft.com/office/drawing/2014/main" id="{D0AD414E-BC89-794F-9466-B430E636666D}"/>
              </a:ext>
            </a:extLst>
          </p:cNvPr>
          <p:cNvSpPr txBox="1"/>
          <p:nvPr/>
        </p:nvSpPr>
        <p:spPr>
          <a:xfrm>
            <a:off x="8622363" y="1015022"/>
            <a:ext cx="1526380" cy="369332"/>
          </a:xfrm>
          <a:prstGeom prst="rect">
            <a:avLst/>
          </a:prstGeom>
          <a:noFill/>
        </p:spPr>
        <p:txBody>
          <a:bodyPr wrap="none" rtlCol="0">
            <a:spAutoFit/>
          </a:bodyPr>
          <a:lstStyle/>
          <a:p>
            <a:r>
              <a:rPr lang="es-ES_tradnl" dirty="0"/>
              <a:t>Noradrenalina</a:t>
            </a:r>
          </a:p>
        </p:txBody>
      </p:sp>
      <p:sp>
        <p:nvSpPr>
          <p:cNvPr id="11" name="CuadroTexto 10">
            <a:extLst>
              <a:ext uri="{FF2B5EF4-FFF2-40B4-BE49-F238E27FC236}">
                <a16:creationId xmlns:a16="http://schemas.microsoft.com/office/drawing/2014/main" id="{B0DCC454-072F-C640-937F-71BDFB509ACF}"/>
              </a:ext>
            </a:extLst>
          </p:cNvPr>
          <p:cNvSpPr txBox="1"/>
          <p:nvPr/>
        </p:nvSpPr>
        <p:spPr>
          <a:xfrm>
            <a:off x="6096000" y="4142988"/>
            <a:ext cx="1491306" cy="400110"/>
          </a:xfrm>
          <a:prstGeom prst="rect">
            <a:avLst/>
          </a:prstGeom>
          <a:noFill/>
        </p:spPr>
        <p:txBody>
          <a:bodyPr wrap="none" rtlCol="0">
            <a:spAutoFit/>
          </a:bodyPr>
          <a:lstStyle/>
          <a:p>
            <a:r>
              <a:rPr lang="es-ES_tradnl" sz="2000" dirty="0">
                <a:latin typeface="Arial" panose="020B0604020202020204" pitchFamily="34" charset="0"/>
                <a:cs typeface="Arial" panose="020B0604020202020204" pitchFamily="34" charset="0"/>
              </a:rPr>
              <a:t>CORTISOL</a:t>
            </a:r>
          </a:p>
        </p:txBody>
      </p:sp>
      <p:sp>
        <p:nvSpPr>
          <p:cNvPr id="14" name="CuadroTexto 13">
            <a:extLst>
              <a:ext uri="{FF2B5EF4-FFF2-40B4-BE49-F238E27FC236}">
                <a16:creationId xmlns:a16="http://schemas.microsoft.com/office/drawing/2014/main" id="{E30C1728-BD8B-C447-A1DE-F80C98B0C982}"/>
              </a:ext>
            </a:extLst>
          </p:cNvPr>
          <p:cNvSpPr txBox="1"/>
          <p:nvPr/>
        </p:nvSpPr>
        <p:spPr>
          <a:xfrm>
            <a:off x="8018047" y="4394604"/>
            <a:ext cx="786369" cy="400110"/>
          </a:xfrm>
          <a:prstGeom prst="rect">
            <a:avLst/>
          </a:prstGeom>
          <a:noFill/>
        </p:spPr>
        <p:txBody>
          <a:bodyPr wrap="square" rtlCol="0">
            <a:spAutoFit/>
          </a:bodyPr>
          <a:lstStyle/>
          <a:p>
            <a:r>
              <a:rPr lang="es-ES_tradnl" sz="2000" dirty="0">
                <a:latin typeface="Arial" panose="020B0604020202020204" pitchFamily="34" charset="0"/>
                <a:cs typeface="Arial" panose="020B0604020202020204" pitchFamily="34" charset="0"/>
              </a:rPr>
              <a:t>Luz</a:t>
            </a:r>
          </a:p>
        </p:txBody>
      </p:sp>
      <p:sp>
        <p:nvSpPr>
          <p:cNvPr id="15" name="CuadroTexto 14">
            <a:extLst>
              <a:ext uri="{FF2B5EF4-FFF2-40B4-BE49-F238E27FC236}">
                <a16:creationId xmlns:a16="http://schemas.microsoft.com/office/drawing/2014/main" id="{8FF0E8E6-77CE-5B4A-B065-EE60870F52E4}"/>
              </a:ext>
            </a:extLst>
          </p:cNvPr>
          <p:cNvSpPr txBox="1"/>
          <p:nvPr/>
        </p:nvSpPr>
        <p:spPr>
          <a:xfrm>
            <a:off x="9343467" y="4194549"/>
            <a:ext cx="1053655" cy="400110"/>
          </a:xfrm>
          <a:prstGeom prst="rect">
            <a:avLst/>
          </a:prstGeom>
          <a:noFill/>
        </p:spPr>
        <p:txBody>
          <a:bodyPr wrap="square" rtlCol="0">
            <a:spAutoFit/>
          </a:bodyPr>
          <a:lstStyle/>
          <a:p>
            <a:r>
              <a:rPr lang="es-ES_tradnl" sz="2000" dirty="0">
                <a:latin typeface="Arial" panose="020B0604020202020204" pitchFamily="34" charset="0"/>
                <a:cs typeface="Arial" panose="020B0604020202020204" pitchFamily="34" charset="0"/>
              </a:rPr>
              <a:t>Apetito</a:t>
            </a:r>
          </a:p>
        </p:txBody>
      </p:sp>
      <p:sp>
        <p:nvSpPr>
          <p:cNvPr id="10" name="CuadroTexto 9">
            <a:extLst>
              <a:ext uri="{FF2B5EF4-FFF2-40B4-BE49-F238E27FC236}">
                <a16:creationId xmlns:a16="http://schemas.microsoft.com/office/drawing/2014/main" id="{C2689A3E-B5B1-E040-9F26-5DC37953C68A}"/>
              </a:ext>
            </a:extLst>
          </p:cNvPr>
          <p:cNvSpPr txBox="1"/>
          <p:nvPr/>
        </p:nvSpPr>
        <p:spPr>
          <a:xfrm>
            <a:off x="8662464" y="2392254"/>
            <a:ext cx="1207831" cy="369332"/>
          </a:xfrm>
          <a:prstGeom prst="rect">
            <a:avLst/>
          </a:prstGeom>
          <a:noFill/>
        </p:spPr>
        <p:txBody>
          <a:bodyPr wrap="none" rtlCol="0">
            <a:spAutoFit/>
          </a:bodyPr>
          <a:lstStyle/>
          <a:p>
            <a:r>
              <a:rPr lang="es-ES_tradnl" dirty="0"/>
              <a:t>Serotonina</a:t>
            </a:r>
          </a:p>
        </p:txBody>
      </p:sp>
      <p:sp>
        <p:nvSpPr>
          <p:cNvPr id="23" name="Rectángulo 22">
            <a:extLst>
              <a:ext uri="{FF2B5EF4-FFF2-40B4-BE49-F238E27FC236}">
                <a16:creationId xmlns:a16="http://schemas.microsoft.com/office/drawing/2014/main" id="{8CFED18E-77D1-F342-B12A-739DDBA9AC51}"/>
              </a:ext>
            </a:extLst>
          </p:cNvPr>
          <p:cNvSpPr/>
          <p:nvPr/>
        </p:nvSpPr>
        <p:spPr>
          <a:xfrm>
            <a:off x="6216207" y="3169887"/>
            <a:ext cx="5176417" cy="338554"/>
          </a:xfrm>
          <a:prstGeom prst="rect">
            <a:avLst/>
          </a:prstGeom>
        </p:spPr>
        <p:txBody>
          <a:bodyPr wrap="none">
            <a:spAutoFit/>
          </a:bodyPr>
          <a:lstStyle/>
          <a:p>
            <a:r>
              <a:rPr lang="es-MX" sz="1600" dirty="0">
                <a:solidFill>
                  <a:srgbClr val="0A0A0A"/>
                </a:solidFill>
                <a:latin typeface="Arial" panose="020B0604020202020204" pitchFamily="34" charset="0"/>
                <a:cs typeface="Arial" panose="020B0604020202020204" pitchFamily="34" charset="0"/>
              </a:rPr>
              <a:t>Orexina-B/Hipocretina-2 un péptidp de 28 aminoácidos</a:t>
            </a:r>
          </a:p>
        </p:txBody>
      </p:sp>
      <p:sp>
        <p:nvSpPr>
          <p:cNvPr id="28" name="Rectángulo 27">
            <a:extLst>
              <a:ext uri="{FF2B5EF4-FFF2-40B4-BE49-F238E27FC236}">
                <a16:creationId xmlns:a16="http://schemas.microsoft.com/office/drawing/2014/main" id="{A512DAA6-B2BD-8D44-8972-80499203F88D}"/>
              </a:ext>
            </a:extLst>
          </p:cNvPr>
          <p:cNvSpPr/>
          <p:nvPr/>
        </p:nvSpPr>
        <p:spPr>
          <a:xfrm>
            <a:off x="6104337" y="2893693"/>
            <a:ext cx="5176417" cy="338554"/>
          </a:xfrm>
          <a:prstGeom prst="rect">
            <a:avLst/>
          </a:prstGeom>
        </p:spPr>
        <p:txBody>
          <a:bodyPr wrap="none">
            <a:spAutoFit/>
          </a:bodyPr>
          <a:lstStyle/>
          <a:p>
            <a:r>
              <a:rPr lang="es-MX" sz="1600" dirty="0">
                <a:solidFill>
                  <a:srgbClr val="0A0A0A"/>
                </a:solidFill>
                <a:latin typeface="Arial" panose="020B0604020202020204" pitchFamily="34" charset="0"/>
                <a:cs typeface="Arial" panose="020B0604020202020204" pitchFamily="34" charset="0"/>
              </a:rPr>
              <a:t>Orexina-A/Hipocretina-1 un péptidp de 33 aminoácidos</a:t>
            </a:r>
          </a:p>
        </p:txBody>
      </p:sp>
      <p:sp>
        <p:nvSpPr>
          <p:cNvPr id="29" name="CuadroTexto 28">
            <a:extLst>
              <a:ext uri="{FF2B5EF4-FFF2-40B4-BE49-F238E27FC236}">
                <a16:creationId xmlns:a16="http://schemas.microsoft.com/office/drawing/2014/main" id="{F4DD59AA-1BFB-9D47-A6F4-3DF5BF9035A6}"/>
              </a:ext>
            </a:extLst>
          </p:cNvPr>
          <p:cNvSpPr txBox="1"/>
          <p:nvPr/>
        </p:nvSpPr>
        <p:spPr>
          <a:xfrm>
            <a:off x="7750760" y="4958473"/>
            <a:ext cx="1053655" cy="400110"/>
          </a:xfrm>
          <a:prstGeom prst="rect">
            <a:avLst/>
          </a:prstGeom>
          <a:noFill/>
        </p:spPr>
        <p:txBody>
          <a:bodyPr wrap="square" rtlCol="0">
            <a:spAutoFit/>
          </a:bodyPr>
          <a:lstStyle/>
          <a:p>
            <a:r>
              <a:rPr lang="es-ES_tradnl" sz="2000" b="1" dirty="0">
                <a:latin typeface="Arial" panose="020B0604020202020204" pitchFamily="34" charset="0"/>
                <a:cs typeface="Arial" panose="020B0604020202020204" pitchFamily="34" charset="0"/>
              </a:rPr>
              <a:t>Vigilia</a:t>
            </a:r>
          </a:p>
        </p:txBody>
      </p:sp>
      <p:sp>
        <p:nvSpPr>
          <p:cNvPr id="30" name="CuadroTexto 29">
            <a:extLst>
              <a:ext uri="{FF2B5EF4-FFF2-40B4-BE49-F238E27FC236}">
                <a16:creationId xmlns:a16="http://schemas.microsoft.com/office/drawing/2014/main" id="{4D9FEBC5-9E68-2A48-9E67-20EE139543FA}"/>
              </a:ext>
            </a:extLst>
          </p:cNvPr>
          <p:cNvSpPr txBox="1"/>
          <p:nvPr/>
        </p:nvSpPr>
        <p:spPr>
          <a:xfrm>
            <a:off x="2920338" y="4958473"/>
            <a:ext cx="1053655" cy="400110"/>
          </a:xfrm>
          <a:prstGeom prst="rect">
            <a:avLst/>
          </a:prstGeom>
          <a:noFill/>
        </p:spPr>
        <p:txBody>
          <a:bodyPr wrap="square" rtlCol="0">
            <a:spAutoFit/>
          </a:bodyPr>
          <a:lstStyle/>
          <a:p>
            <a:r>
              <a:rPr lang="es-ES_tradnl" sz="2000" b="1" dirty="0">
                <a:latin typeface="Arial" panose="020B0604020202020204" pitchFamily="34" charset="0"/>
                <a:cs typeface="Arial" panose="020B0604020202020204" pitchFamily="34" charset="0"/>
              </a:rPr>
              <a:t>Sueño</a:t>
            </a:r>
          </a:p>
        </p:txBody>
      </p:sp>
    </p:spTree>
    <p:extLst>
      <p:ext uri="{BB962C8B-B14F-4D97-AF65-F5344CB8AC3E}">
        <p14:creationId xmlns:p14="http://schemas.microsoft.com/office/powerpoint/2010/main" val="1555888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739DDE5-0188-3E45-80E3-FEA4C6B85C7C}"/>
              </a:ext>
            </a:extLst>
          </p:cNvPr>
          <p:cNvSpPr/>
          <p:nvPr/>
        </p:nvSpPr>
        <p:spPr>
          <a:xfrm>
            <a:off x="923306" y="431644"/>
            <a:ext cx="10172700" cy="6001643"/>
          </a:xfrm>
          <a:prstGeom prst="rect">
            <a:avLst/>
          </a:prstGeom>
        </p:spPr>
        <p:txBody>
          <a:bodyPr wrap="square">
            <a:spAutoFit/>
          </a:bodyPr>
          <a:lstStyle/>
          <a:p>
            <a:r>
              <a:rPr lang="es-MX" sz="2400" dirty="0">
                <a:latin typeface="ArialMT"/>
              </a:rPr>
              <a:t>El sueño, como lo concebimos diariamente, se puede definir como:</a:t>
            </a:r>
          </a:p>
          <a:p>
            <a:pPr marL="342900" indent="-342900">
              <a:buFontTx/>
              <a:buChar char="-"/>
            </a:pPr>
            <a:r>
              <a:rPr lang="es-MX" sz="2400" dirty="0">
                <a:latin typeface="ArialMT"/>
              </a:rPr>
              <a:t>un estado normal</a:t>
            </a:r>
          </a:p>
          <a:p>
            <a:pPr marL="342900" indent="-342900">
              <a:buFontTx/>
              <a:buChar char="-"/>
            </a:pPr>
            <a:r>
              <a:rPr lang="es-MX" sz="2400" dirty="0">
                <a:latin typeface="ArialMT"/>
              </a:rPr>
              <a:t>recurrente y reversible</a:t>
            </a:r>
          </a:p>
          <a:p>
            <a:r>
              <a:rPr lang="es-MX" sz="2400" dirty="0">
                <a:latin typeface="ArialMT"/>
              </a:rPr>
              <a:t>    de disminución de</a:t>
            </a:r>
          </a:p>
          <a:p>
            <a:pPr marL="342900" indent="-342900">
              <a:buFontTx/>
              <a:buChar char="-"/>
            </a:pPr>
            <a:r>
              <a:rPr lang="es-MX" sz="2400" dirty="0">
                <a:latin typeface="ArialMT"/>
              </a:rPr>
              <a:t>la percepción</a:t>
            </a:r>
          </a:p>
          <a:p>
            <a:pPr marL="342900" indent="-342900">
              <a:buFontTx/>
              <a:buChar char="-"/>
            </a:pPr>
            <a:r>
              <a:rPr lang="es-MX" sz="2400" dirty="0">
                <a:latin typeface="ArialMT"/>
              </a:rPr>
              <a:t>de la actividad física y</a:t>
            </a:r>
          </a:p>
          <a:p>
            <a:pPr marL="342900" indent="-342900">
              <a:buFontTx/>
              <a:buChar char="-"/>
            </a:pPr>
            <a:r>
              <a:rPr lang="es-MX" sz="2400" dirty="0">
                <a:latin typeface="ArialMT"/>
              </a:rPr>
              <a:t>de la capacidad de respuesta al medio ambiente.</a:t>
            </a:r>
          </a:p>
          <a:p>
            <a:endParaRPr lang="es-MX" sz="2400" dirty="0">
              <a:latin typeface="ArialMT"/>
            </a:endParaRPr>
          </a:p>
          <a:p>
            <a:r>
              <a:rPr lang="es-MX" sz="2400" dirty="0">
                <a:latin typeface="ArialMT"/>
              </a:rPr>
              <a:t>La actividad motora cesa y se adopta una postura específica.</a:t>
            </a:r>
          </a:p>
          <a:p>
            <a:endParaRPr lang="es-MX" sz="2400" dirty="0">
              <a:latin typeface="ArialMT"/>
            </a:endParaRPr>
          </a:p>
          <a:p>
            <a:r>
              <a:rPr lang="es-MX" sz="2400" dirty="0">
                <a:latin typeface="ArialMT"/>
              </a:rPr>
              <a:t>El sueño también está presente en:</a:t>
            </a:r>
          </a:p>
          <a:p>
            <a:pPr marL="342900" indent="-342900">
              <a:buFontTx/>
              <a:buChar char="-"/>
            </a:pPr>
            <a:r>
              <a:rPr lang="es-MX" sz="2400" dirty="0">
                <a:latin typeface="ArialMT"/>
              </a:rPr>
              <a:t>Mamíferos</a:t>
            </a:r>
          </a:p>
          <a:p>
            <a:pPr marL="342900" indent="-342900">
              <a:buFontTx/>
              <a:buChar char="-"/>
            </a:pPr>
            <a:r>
              <a:rPr lang="es-MX" sz="2400" dirty="0">
                <a:latin typeface="ArialMT"/>
              </a:rPr>
              <a:t>Pájaros</a:t>
            </a:r>
          </a:p>
          <a:p>
            <a:pPr marL="342900" indent="-342900">
              <a:buFontTx/>
              <a:buChar char="-"/>
            </a:pPr>
            <a:r>
              <a:rPr lang="es-MX" sz="2400" dirty="0">
                <a:latin typeface="ArialMT"/>
              </a:rPr>
              <a:t>probablemente en reptiles</a:t>
            </a:r>
          </a:p>
          <a:p>
            <a:pPr marL="342900" indent="-342900">
              <a:buFontTx/>
              <a:buChar char="-"/>
            </a:pPr>
            <a:r>
              <a:rPr lang="es-MX" sz="2400" dirty="0">
                <a:latin typeface="ArialMT"/>
              </a:rPr>
              <a:t>anfibios y</a:t>
            </a:r>
          </a:p>
          <a:p>
            <a:pPr marL="342900" indent="-342900">
              <a:buFontTx/>
              <a:buChar char="-"/>
            </a:pPr>
            <a:r>
              <a:rPr lang="es-MX" sz="2400" dirty="0">
                <a:latin typeface="ArialMT"/>
              </a:rPr>
              <a:t>peces. </a:t>
            </a:r>
            <a:endParaRPr lang="es-MX" sz="2400" dirty="0">
              <a:effectLst/>
            </a:endParaRPr>
          </a:p>
        </p:txBody>
      </p:sp>
      <p:pic>
        <p:nvPicPr>
          <p:cNvPr id="5" name="Imagen 4">
            <a:extLst>
              <a:ext uri="{FF2B5EF4-FFF2-40B4-BE49-F238E27FC236}">
                <a16:creationId xmlns:a16="http://schemas.microsoft.com/office/drawing/2014/main" id="{92B5965F-5552-E44E-8B39-004BA0903979}"/>
              </a:ext>
            </a:extLst>
          </p:cNvPr>
          <p:cNvPicPr>
            <a:picLocks noChangeAspect="1"/>
          </p:cNvPicPr>
          <p:nvPr/>
        </p:nvPicPr>
        <p:blipFill rotWithShape="1">
          <a:blip r:embed="rId2"/>
          <a:srcRect l="5120" t="6378" r="50078" b="67410"/>
          <a:stretch/>
        </p:blipFill>
        <p:spPr>
          <a:xfrm>
            <a:off x="8253351" y="985650"/>
            <a:ext cx="2553959" cy="2006932"/>
          </a:xfrm>
          <a:prstGeom prst="rect">
            <a:avLst/>
          </a:prstGeom>
        </p:spPr>
      </p:pic>
    </p:spTree>
    <p:extLst>
      <p:ext uri="{BB962C8B-B14F-4D97-AF65-F5344CB8AC3E}">
        <p14:creationId xmlns:p14="http://schemas.microsoft.com/office/powerpoint/2010/main" val="2411092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F412F005-870F-C74C-A930-C543FAA87428}"/>
              </a:ext>
            </a:extLst>
          </p:cNvPr>
          <p:cNvSpPr/>
          <p:nvPr/>
        </p:nvSpPr>
        <p:spPr>
          <a:xfrm>
            <a:off x="449283" y="428178"/>
            <a:ext cx="11293434" cy="6001643"/>
          </a:xfrm>
          <a:prstGeom prst="rect">
            <a:avLst/>
          </a:prstGeom>
        </p:spPr>
        <p:txBody>
          <a:bodyPr wrap="square">
            <a:spAutoFit/>
          </a:bodyPr>
          <a:lstStyle/>
          <a:p>
            <a:r>
              <a:rPr lang="es-MX" sz="2400" b="1" dirty="0">
                <a:latin typeface="Arial" panose="020B0604020202020204" pitchFamily="34" charset="0"/>
                <a:cs typeface="Arial" panose="020B0604020202020204" pitchFamily="34" charset="0"/>
              </a:rPr>
              <a:t>Bioquímica y Mecanismos del Sueño REM:</a:t>
            </a:r>
            <a:endParaRPr lang="es-MX" sz="2400" dirty="0">
              <a:latin typeface="Arial" panose="020B0604020202020204" pitchFamily="34" charset="0"/>
              <a:cs typeface="Arial" panose="020B0604020202020204" pitchFamily="34" charset="0"/>
            </a:endParaRPr>
          </a:p>
          <a:p>
            <a:endParaRPr lang="es-MX" sz="2400" b="1" dirty="0">
              <a:latin typeface="Arial" panose="020B0604020202020204" pitchFamily="34" charset="0"/>
              <a:cs typeface="Arial" panose="020B0604020202020204" pitchFamily="34" charset="0"/>
            </a:endParaRPr>
          </a:p>
          <a:p>
            <a:r>
              <a:rPr lang="es-MX" sz="2400" b="1" dirty="0">
                <a:latin typeface="Arial" panose="020B0604020202020204" pitchFamily="34" charset="0"/>
                <a:cs typeface="Arial" panose="020B0604020202020204" pitchFamily="34" charset="0"/>
              </a:rPr>
              <a:t>Neurotransmisores Clave:</a:t>
            </a:r>
            <a:r>
              <a:rPr lang="es-MX" sz="2400" dirty="0">
                <a:latin typeface="Arial" panose="020B0604020202020204" pitchFamily="34" charset="0"/>
                <a:cs typeface="Arial" panose="020B0604020202020204" pitchFamily="34" charset="0"/>
              </a:rPr>
              <a:t> La acetilcolina actúa como el principal estimulante del sueño REM, alcanzando niveles altos en el cerebro, mientras que las neuronas noradrenérgicas y serotoninérgicas (del locus coeruleus y rafé) se vuelven silentes.</a:t>
            </a:r>
          </a:p>
          <a:p>
            <a:r>
              <a:rPr lang="es-MX" sz="2400" b="1" dirty="0">
                <a:latin typeface="Arial" panose="020B0604020202020204" pitchFamily="34" charset="0"/>
                <a:cs typeface="Arial" panose="020B0604020202020204" pitchFamily="34" charset="0"/>
              </a:rPr>
              <a:t>Atonía Muscular:</a:t>
            </a:r>
            <a:r>
              <a:rPr lang="es-MX" sz="2400" dirty="0">
                <a:latin typeface="Arial" panose="020B0604020202020204" pitchFamily="34" charset="0"/>
                <a:cs typeface="Arial" panose="020B0604020202020204" pitchFamily="34" charset="0"/>
              </a:rPr>
              <a:t> La inhibición motora es producida por la liberación de neurotransmisores inhibidores como la </a:t>
            </a:r>
            <a:r>
              <a:rPr lang="es-MX" sz="2400" b="1" dirty="0">
                <a:latin typeface="Arial" panose="020B0604020202020204" pitchFamily="34" charset="0"/>
                <a:cs typeface="Arial" panose="020B0604020202020204" pitchFamily="34" charset="0"/>
              </a:rPr>
              <a:t>glicina</a:t>
            </a:r>
            <a:r>
              <a:rPr lang="es-MX" sz="2400" dirty="0">
                <a:latin typeface="Arial" panose="020B0604020202020204" pitchFamily="34" charset="0"/>
                <a:cs typeface="Arial" panose="020B0604020202020204" pitchFamily="34" charset="0"/>
              </a:rPr>
              <a:t> y el </a:t>
            </a:r>
            <a:r>
              <a:rPr lang="es-MX" sz="2400" b="1" dirty="0">
                <a:latin typeface="Arial" panose="020B0604020202020204" pitchFamily="34" charset="0"/>
                <a:cs typeface="Arial" panose="020B0604020202020204" pitchFamily="34" charset="0"/>
              </a:rPr>
              <a:t>GABA</a:t>
            </a:r>
            <a:r>
              <a:rPr lang="es-MX" sz="2400" dirty="0">
                <a:latin typeface="Arial" panose="020B0604020202020204" pitchFamily="34" charset="0"/>
                <a:cs typeface="Arial" panose="020B0604020202020204" pitchFamily="34" charset="0"/>
              </a:rPr>
              <a:t> en el tronco encefálico.</a:t>
            </a:r>
          </a:p>
          <a:p>
            <a:r>
              <a:rPr lang="es-MX" sz="2400" b="1" dirty="0">
                <a:latin typeface="Arial" panose="020B0604020202020204" pitchFamily="34" charset="0"/>
                <a:cs typeface="Arial" panose="020B0604020202020204" pitchFamily="34" charset="0"/>
              </a:rPr>
              <a:t>Activación Cerebral:</a:t>
            </a:r>
            <a:r>
              <a:rPr lang="es-MX" sz="2400" dirty="0">
                <a:latin typeface="Arial" panose="020B0604020202020204" pitchFamily="34" charset="0"/>
                <a:cs typeface="Arial" panose="020B0604020202020204" pitchFamily="34" charset="0"/>
              </a:rPr>
              <a:t> Se produce una gran activación de áreas límbicas (amígdala, hipocampo) y la corteza visual, lo que explica la intensidad emocional de los sueños.</a:t>
            </a:r>
          </a:p>
          <a:p>
            <a:r>
              <a:rPr lang="es-MX" sz="2400" b="1" dirty="0">
                <a:latin typeface="Arial" panose="020B0604020202020204" pitchFamily="34" charset="0"/>
                <a:cs typeface="Arial" panose="020B0604020202020204" pitchFamily="34" charset="0"/>
              </a:rPr>
              <a:t>Ondas PGO:</a:t>
            </a:r>
            <a:r>
              <a:rPr lang="es-MX" sz="2400" dirty="0">
                <a:latin typeface="Arial" panose="020B0604020202020204" pitchFamily="34" charset="0"/>
                <a:cs typeface="Arial" panose="020B0604020202020204" pitchFamily="34" charset="0"/>
              </a:rPr>
              <a:t> Las ondas ponto-genículo-occipitales (PGO) son ráfagas eléctricas iniciadas en el puente que se propagan al sistema visual, marcando el inicio del REM.</a:t>
            </a:r>
          </a:p>
          <a:p>
            <a:r>
              <a:rPr lang="es-MX" sz="2400" b="1" dirty="0">
                <a:latin typeface="Arial" panose="020B0604020202020204" pitchFamily="34" charset="0"/>
                <a:cs typeface="Arial" panose="020B0604020202020204" pitchFamily="34" charset="0"/>
              </a:rPr>
              <a:t>Ciclos:</a:t>
            </a:r>
            <a:r>
              <a:rPr lang="es-MX" sz="2400" dirty="0">
                <a:latin typeface="Arial" panose="020B0604020202020204" pitchFamily="34" charset="0"/>
                <a:cs typeface="Arial" panose="020B0604020202020204" pitchFamily="34" charset="0"/>
              </a:rPr>
              <a:t> Ocurre principalmente en la segunda mitad de la noche, con ciclos que aumentan en duración, alcanzando hasta 60 minutos al despertar.</a:t>
            </a:r>
          </a:p>
        </p:txBody>
      </p:sp>
    </p:spTree>
    <p:extLst>
      <p:ext uri="{BB962C8B-B14F-4D97-AF65-F5344CB8AC3E}">
        <p14:creationId xmlns:p14="http://schemas.microsoft.com/office/powerpoint/2010/main" val="2986435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B7DFDB8-6B05-AE40-B415-3C7BF3FBA467}"/>
              </a:ext>
            </a:extLst>
          </p:cNvPr>
          <p:cNvSpPr/>
          <p:nvPr/>
        </p:nvSpPr>
        <p:spPr>
          <a:xfrm>
            <a:off x="1095021" y="231296"/>
            <a:ext cx="10351912" cy="2031325"/>
          </a:xfrm>
          <a:prstGeom prst="rect">
            <a:avLst/>
          </a:prstGeom>
        </p:spPr>
        <p:txBody>
          <a:bodyPr wrap="square">
            <a:spAutoFit/>
          </a:bodyPr>
          <a:lstStyle/>
          <a:p>
            <a:r>
              <a:rPr lang="es-MX" dirty="0">
                <a:latin typeface="ArialMT"/>
              </a:rPr>
              <a:t>Núcleos del cerebro que están estrechamente relacionados con la activación de estas funciones, lo que podríamos llamar “interruptores” (switch) como son:</a:t>
            </a:r>
          </a:p>
          <a:p>
            <a:endParaRPr lang="es-MX" dirty="0">
              <a:latin typeface="ArialMT"/>
            </a:endParaRPr>
          </a:p>
          <a:p>
            <a:r>
              <a:rPr lang="es-MX" dirty="0">
                <a:latin typeface="ArialMT"/>
              </a:rPr>
              <a:t>El núcleo hipotalámico posterior (NHP) con las hipocretinas para la vigilia</a:t>
            </a:r>
          </a:p>
          <a:p>
            <a:r>
              <a:rPr lang="es-MX" dirty="0">
                <a:latin typeface="ArialMT"/>
              </a:rPr>
              <a:t>El núcleo ventral lateral preóptico (VLPO) para el sueño NREM</a:t>
            </a:r>
          </a:p>
          <a:p>
            <a:r>
              <a:rPr lang="es-MX" dirty="0">
                <a:latin typeface="ArialMT"/>
              </a:rPr>
              <a:t>El núcleo denominado reticularis pontis oralis (NRPO) lateral para el sueño REM y</a:t>
            </a:r>
          </a:p>
          <a:p>
            <a:r>
              <a:rPr lang="es-MX" dirty="0">
                <a:latin typeface="ArialMT"/>
              </a:rPr>
              <a:t>El núcleo supraquiasmático (NSQ) para la regulación (reloj) o “marcapaso” del ciclo sueño­-vigilia</a:t>
            </a:r>
          </a:p>
        </p:txBody>
      </p:sp>
      <p:pic>
        <p:nvPicPr>
          <p:cNvPr id="5" name="Imagen 4">
            <a:extLst>
              <a:ext uri="{FF2B5EF4-FFF2-40B4-BE49-F238E27FC236}">
                <a16:creationId xmlns:a16="http://schemas.microsoft.com/office/drawing/2014/main" id="{B96B92AF-38AA-3B49-9BB2-E1D22589B49C}"/>
              </a:ext>
            </a:extLst>
          </p:cNvPr>
          <p:cNvPicPr>
            <a:picLocks noChangeAspect="1"/>
          </p:cNvPicPr>
          <p:nvPr/>
        </p:nvPicPr>
        <p:blipFill>
          <a:blip r:embed="rId2"/>
          <a:stretch>
            <a:fillRect/>
          </a:stretch>
        </p:blipFill>
        <p:spPr>
          <a:xfrm>
            <a:off x="1095021" y="2248553"/>
            <a:ext cx="8966200" cy="3429000"/>
          </a:xfrm>
          <a:prstGeom prst="rect">
            <a:avLst/>
          </a:prstGeom>
        </p:spPr>
      </p:pic>
      <p:sp>
        <p:nvSpPr>
          <p:cNvPr id="6" name="Rectángulo 5">
            <a:extLst>
              <a:ext uri="{FF2B5EF4-FFF2-40B4-BE49-F238E27FC236}">
                <a16:creationId xmlns:a16="http://schemas.microsoft.com/office/drawing/2014/main" id="{BEE11952-773C-5A4F-A13A-0B21A3A641ED}"/>
              </a:ext>
            </a:extLst>
          </p:cNvPr>
          <p:cNvSpPr/>
          <p:nvPr/>
        </p:nvSpPr>
        <p:spPr>
          <a:xfrm>
            <a:off x="1095020" y="5677553"/>
            <a:ext cx="10430936" cy="1015663"/>
          </a:xfrm>
          <a:prstGeom prst="rect">
            <a:avLst/>
          </a:prstGeom>
        </p:spPr>
        <p:txBody>
          <a:bodyPr wrap="square">
            <a:spAutoFit/>
          </a:bodyPr>
          <a:lstStyle/>
          <a:p>
            <a:r>
              <a:rPr lang="es-MX" sz="1200" dirty="0">
                <a:latin typeface="Arial" panose="020B0604020202020204" pitchFamily="34" charset="0"/>
                <a:cs typeface="Arial" panose="020B0604020202020204" pitchFamily="34" charset="0"/>
              </a:rPr>
              <a:t>Cuadro 1: Núcleos importantes referenciales en la activación de las diferentes etapas del ciclo sueño­vigilia. Posteriormente aparecieron los otros conceptos clásicos iniciales que, además del tallo cerebral y el hipotálamo, se necesita para activar en forma difusa la corteza cerebral, el tálamo a través de los núcleos alámicos no específicos y de la línea media, proceso que se lleva a cabo con la liberación de glutamato neurotransmisor excitador muy común en el sistema nervioso central (SNC).</a:t>
            </a:r>
          </a:p>
          <a:p>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2599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ADC718E-1254-6E40-8DBD-3904304B9D5B}"/>
              </a:ext>
            </a:extLst>
          </p:cNvPr>
          <p:cNvSpPr/>
          <p:nvPr/>
        </p:nvSpPr>
        <p:spPr>
          <a:xfrm>
            <a:off x="406399" y="1181165"/>
            <a:ext cx="11345333" cy="3385542"/>
          </a:xfrm>
          <a:prstGeom prst="rect">
            <a:avLst/>
          </a:prstGeom>
        </p:spPr>
        <p:txBody>
          <a:bodyPr wrap="square">
            <a:spAutoFit/>
          </a:bodyPr>
          <a:lstStyle/>
          <a:p>
            <a:r>
              <a:rPr lang="es-MX" dirty="0">
                <a:latin typeface="Arial" panose="020B0604020202020204" pitchFamily="34" charset="0"/>
                <a:cs typeface="Arial" panose="020B0604020202020204" pitchFamily="34" charset="0"/>
              </a:rPr>
              <a:t>En una persona normal adulta joven, el promedio de sueño es de 8 horas diarias con 16 horas de vigilia; el sueño, como ya se mencionó, tiene 2 fases perfectamente definidas, el sueño NREM o de ondas lentas que tiene 4 etapas:</a:t>
            </a:r>
          </a:p>
          <a:p>
            <a:br>
              <a:rPr lang="es-MX" sz="2000" dirty="0">
                <a:latin typeface="Arial" panose="020B0604020202020204" pitchFamily="34" charset="0"/>
                <a:cs typeface="Arial" panose="020B0604020202020204" pitchFamily="34" charset="0"/>
              </a:rPr>
            </a:br>
            <a:r>
              <a:rPr lang="es-MX" sz="2000" b="1" i="1" dirty="0">
                <a:latin typeface="Arial" panose="020B0604020202020204" pitchFamily="34" charset="0"/>
                <a:cs typeface="Arial" panose="020B0604020202020204" pitchFamily="34" charset="0"/>
              </a:rPr>
              <a:t>­ Etapa I,    </a:t>
            </a:r>
            <a:r>
              <a:rPr lang="es-MX" sz="2000" dirty="0">
                <a:latin typeface="Arial" panose="020B0604020202020204" pitchFamily="34" charset="0"/>
                <a:cs typeface="Arial" panose="020B0604020202020204" pitchFamily="34" charset="0"/>
              </a:rPr>
              <a:t>de somnolencia o adormecimiento,</a:t>
            </a:r>
          </a:p>
          <a:p>
            <a:r>
              <a:rPr lang="es-MX" sz="2000" dirty="0">
                <a:latin typeface="Arial" panose="020B0604020202020204" pitchFamily="34" charset="0"/>
                <a:cs typeface="Arial" panose="020B0604020202020204" pitchFamily="34" charset="0"/>
              </a:rPr>
              <a:t>                  caracterizada por la desaparición del ritmo alfa con aplanamiento del registro</a:t>
            </a:r>
          </a:p>
          <a:p>
            <a:r>
              <a:rPr lang="es-MX" sz="2000" dirty="0">
                <a:latin typeface="Arial" panose="020B0604020202020204" pitchFamily="34" charset="0"/>
                <a:cs typeface="Arial" panose="020B0604020202020204" pitchFamily="34" charset="0"/>
              </a:rPr>
              <a:t>                  con ondas theta (4­7 HZ) mezcladas y ondas vértex al término de ésta. </a:t>
            </a:r>
          </a:p>
          <a:p>
            <a:r>
              <a:rPr lang="es-MX" sz="2000" b="1" i="1" dirty="0">
                <a:latin typeface="Arial" panose="020B0604020202020204" pitchFamily="34" charset="0"/>
                <a:cs typeface="Arial" panose="020B0604020202020204" pitchFamily="34" charset="0"/>
              </a:rPr>
              <a:t>­ Etapa II,   </a:t>
            </a:r>
            <a:r>
              <a:rPr lang="es-MX" sz="2000" dirty="0">
                <a:latin typeface="Arial" panose="020B0604020202020204" pitchFamily="34" charset="0"/>
                <a:cs typeface="Arial" panose="020B0604020202020204" pitchFamily="34" charset="0"/>
              </a:rPr>
              <a:t>con la aparición de actividad beta (mayor de 13 HZ), husos de sueño y complejos K.</a:t>
            </a:r>
            <a:br>
              <a:rPr lang="es-MX" sz="2000" dirty="0">
                <a:latin typeface="Arial" panose="020B0604020202020204" pitchFamily="34" charset="0"/>
                <a:cs typeface="Arial" panose="020B0604020202020204" pitchFamily="34" charset="0"/>
              </a:rPr>
            </a:br>
            <a:r>
              <a:rPr lang="es-MX" sz="2000" b="1" i="1" dirty="0">
                <a:latin typeface="Arial" panose="020B0604020202020204" pitchFamily="34" charset="0"/>
                <a:cs typeface="Arial" panose="020B0604020202020204" pitchFamily="34" charset="0"/>
              </a:rPr>
              <a:t>­ Etapa III,  </a:t>
            </a:r>
            <a:r>
              <a:rPr lang="es-MX" sz="2000" dirty="0">
                <a:latin typeface="Arial" panose="020B0604020202020204" pitchFamily="34" charset="0"/>
                <a:cs typeface="Arial" panose="020B0604020202020204" pitchFamily="34" charset="0"/>
              </a:rPr>
              <a:t>donde se observan ondas lentas thetas</a:t>
            </a:r>
          </a:p>
          <a:p>
            <a:r>
              <a:rPr lang="es-MX" sz="2000" dirty="0">
                <a:latin typeface="Arial" panose="020B0604020202020204" pitchFamily="34" charset="0"/>
                <a:cs typeface="Arial" panose="020B0604020202020204" pitchFamily="34" charset="0"/>
              </a:rPr>
              <a:t>                  con mayor frecuencia (más del 50%) que deltas (menor de 4 HZ).</a:t>
            </a:r>
            <a:br>
              <a:rPr lang="es-MX" sz="2000" dirty="0">
                <a:latin typeface="Arial" panose="020B0604020202020204" pitchFamily="34" charset="0"/>
                <a:cs typeface="Arial" panose="020B0604020202020204" pitchFamily="34" charset="0"/>
              </a:rPr>
            </a:br>
            <a:r>
              <a:rPr lang="es-MX" sz="2000" b="1" i="1" dirty="0">
                <a:latin typeface="Arial" panose="020B0604020202020204" pitchFamily="34" charset="0"/>
                <a:cs typeface="Arial" panose="020B0604020202020204" pitchFamily="34" charset="0"/>
              </a:rPr>
              <a:t>­ Etapa IV, </a:t>
            </a:r>
            <a:r>
              <a:rPr lang="es-MX" sz="2000" dirty="0">
                <a:latin typeface="Arial" panose="020B0604020202020204" pitchFamily="34" charset="0"/>
                <a:cs typeface="Arial" panose="020B0604020202020204" pitchFamily="34" charset="0"/>
              </a:rPr>
              <a:t>de ondas deltas. </a:t>
            </a:r>
            <a:endParaRPr lang="es-MX" sz="2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613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ADC718E-1254-6E40-8DBD-3904304B9D5B}"/>
              </a:ext>
            </a:extLst>
          </p:cNvPr>
          <p:cNvSpPr/>
          <p:nvPr/>
        </p:nvSpPr>
        <p:spPr>
          <a:xfrm>
            <a:off x="507999" y="368365"/>
            <a:ext cx="11345333" cy="6463308"/>
          </a:xfrm>
          <a:prstGeom prst="rect">
            <a:avLst/>
          </a:prstGeom>
        </p:spPr>
        <p:txBody>
          <a:bodyPr wrap="square">
            <a:spAutoFit/>
          </a:bodyPr>
          <a:lstStyle/>
          <a:p>
            <a:r>
              <a:rPr lang="es-MX" dirty="0">
                <a:latin typeface="Arial" panose="020B0604020202020204" pitchFamily="34" charset="0"/>
                <a:cs typeface="Arial" panose="020B0604020202020204" pitchFamily="34" charset="0"/>
              </a:rPr>
              <a:t>El sueño REM aparece generalmente a los 90 minutos después de las etapas anteriores y se caracteriza por un componente tónico que persiste durante todo el sueño REM, y está dado por la atonía muscular generalizada que respeta únicamente la musculatura de los movimientos oculares y del diafragma.</a:t>
            </a:r>
          </a:p>
          <a:p>
            <a:r>
              <a:rPr lang="es-MX" dirty="0">
                <a:latin typeface="Arial" panose="020B0604020202020204" pitchFamily="34" charset="0"/>
                <a:cs typeface="Arial" panose="020B0604020202020204" pitchFamily="34" charset="0"/>
              </a:rPr>
              <a:t>Además, incluye un EEG desincronizado con frecuencia de bajo voltaje y mixta, similar al de la persona despierta con ojos abiertos, actividad rítmica theta hipocámpica, ausencia de husos de sueño y complejo K, y series de ondas de 2­5 HZ vértex negativas denominadas “ondas en dientes de sierra” (sawtooth waves) que ocurren particularmente justo antes de los brotes de movimientos oculares rápidos (REM o MOR).</a:t>
            </a:r>
          </a:p>
          <a:p>
            <a:r>
              <a:rPr lang="es-MX" dirty="0">
                <a:latin typeface="Arial" panose="020B0604020202020204" pitchFamily="34" charset="0"/>
                <a:cs typeface="Arial" panose="020B0604020202020204" pitchFamily="34" charset="0"/>
              </a:rPr>
              <a:t>Esos brotes constituyen el componente fásico intermitente característico de esta etapa, junto con contracciones musculares ocasionales y una irregular aceleración cardiorrespiratoria. </a:t>
            </a: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Este ciclo se repite durante toda la noche durante 4 ó 5 veces más, con la particularidad de que es la etapa II de sueño la más frecuente (50%), la etapa III y IV (25%), el sueño REM (25%) y la etapa I (5%). El sueño de ondas lentas ocurre en mayor proporción en la primera parte del mismo, mientras que el sueño REM es más frecuente en la segunda mitad.6 </a:t>
            </a: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El neonato duerme aproximadamente 16 horas y también presenta sueño NREM (sueño quieto) y REM (activo). Durante la primera década el porcentaje de sueño REM cae y el tiempo de inicio del primer REM (latencia REM) aumenta; los jóvenes de 15 a 25 años tienden fisiológicamente a dormir tarde y levantarse tarde7 (fase retardada del sueño), el porcentaje de sueño de ondas lentas comienza a caer y así continúa hasta la vejez donde se agregan despertares frecuentes, la latencia REM se acorta, existe reducción total del sueño, trastornos de la respiración, y contrariamente a los jóvenes estas personas se duermen temprano y se despiertan también temprano en la madrugada (fase adelantada del sueño). </a:t>
            </a:r>
          </a:p>
          <a:p>
            <a:endParaRPr lang="es-MX"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330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ADC718E-1254-6E40-8DBD-3904304B9D5B}"/>
              </a:ext>
            </a:extLst>
          </p:cNvPr>
          <p:cNvSpPr/>
          <p:nvPr/>
        </p:nvSpPr>
        <p:spPr>
          <a:xfrm>
            <a:off x="507999" y="368365"/>
            <a:ext cx="11345333" cy="7017306"/>
          </a:xfrm>
          <a:prstGeom prst="rect">
            <a:avLst/>
          </a:prstGeom>
        </p:spPr>
        <p:txBody>
          <a:bodyPr wrap="square">
            <a:spAutoFit/>
          </a:bodyPr>
          <a:lstStyle/>
          <a:p>
            <a:r>
              <a:rPr lang="es-MX" b="1" dirty="0"/>
              <a:t>Localizaciones neuroanatómicas del sueño y la vigilia </a:t>
            </a:r>
            <a:endParaRPr lang="es-MX" dirty="0"/>
          </a:p>
          <a:p>
            <a:r>
              <a:rPr lang="es-MX" dirty="0"/>
              <a:t>Describiremos en primer lugar el sistema del despertar o estado de vigilia, es decir las estructuras anatómicas que nos mantienen despiertos. Conocidos son, desde principios del siglo pasado, los estudios de Bremer, primero, y Morruzi y Magoun posteriormente, que descubrieron la importancia del tallo cerebral y el sistema activador reticular ascendente (SARA), respectivamente, en la estimulación de la corteza cerebral; luego Von Economo y Nauta, mientras estudiaban los efectos de ciertas encefalitis epidémicas, descubrieron que era la región del hipotálamo posterior muy importante en el mantenimiento del estado de vigilia porque pacientes con encefalitis (letárgica) en coma tenían destruida principalmente esta zona. Lo contrario sucedía, en cambio, cuando la lesión se localizaba en el hipotálamo anterior (Nauta), es decir, el paciente permanecía despierto.</a:t>
            </a:r>
          </a:p>
          <a:p>
            <a:endParaRPr lang="es-MX" dirty="0"/>
          </a:p>
          <a:p>
            <a:r>
              <a:rPr lang="es-MX" dirty="0"/>
              <a:t>A partir del año 1960 en adelante se comienzan a documentar otras estructuras implicadas directamente en este sistema del despertar, o que mantienen el estado de vigilia, como el núcleo del rafé (NR) en el mesencéfalo con sus neuronas ricas en serotonina y el locus ceruleus (LC) con la liberación de noradrenalina; le siguen el núcleo basal de Meynert (NB) con la acetilcolina, la amígdala, el núcleo supraquiasmático (NSQ) marcapaso regulador del ciclo sueño­vigilia como ya hemos anotado, el núcleo tuberomamilar (NTM) del hipotálamo el cual contiene histamina, 8 las neuronas dopaminérgicas de la substancia nigra y el área ventro tegmental (VT), así como los núcleos tegmentales ventro­lateral (TLD) y pedúnculo­pontino (TPP). Todos estos núcleos en distinta medida con sus neurotransmisores excitadores se proyectan al mismo tiempo y en forma difusa hacia la corteza cerebral y son estimulados por la sustancia reticular que en su momento recibe los impulsos sensoriales del medio externo e interno.9 </a:t>
            </a:r>
          </a:p>
          <a:p>
            <a:r>
              <a:rPr lang="es-MX"/>
              <a:t>La formación reticular, o sea el SARA, activa la corteza cerebral por dos vías: la vía dorsal a través de los núcleos intralaminares del tálamo y la vía ventral que se proyectan al hipotálamo lateral y núcleos basales (Meynert, cintilla diagonal de Broca, sustancia innominada y núcleos del septo), cuyas conexiones terminan en la corteza cerebral e hipocampo.10 </a:t>
            </a:r>
          </a:p>
          <a:p>
            <a:endParaRPr lang="es-MX" dirty="0"/>
          </a:p>
          <a:p>
            <a:endParaRPr lang="es-MX"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6331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BF9FFA8-4A37-324D-8A4D-4317382A0048}"/>
              </a:ext>
            </a:extLst>
          </p:cNvPr>
          <p:cNvPicPr>
            <a:picLocks noChangeAspect="1"/>
          </p:cNvPicPr>
          <p:nvPr/>
        </p:nvPicPr>
        <p:blipFill>
          <a:blip r:embed="rId2"/>
          <a:stretch>
            <a:fillRect/>
          </a:stretch>
        </p:blipFill>
        <p:spPr>
          <a:xfrm>
            <a:off x="2211571" y="0"/>
            <a:ext cx="8469523" cy="6334001"/>
          </a:xfrm>
          <a:prstGeom prst="rect">
            <a:avLst/>
          </a:prstGeom>
        </p:spPr>
      </p:pic>
    </p:spTree>
    <p:extLst>
      <p:ext uri="{BB962C8B-B14F-4D97-AF65-F5344CB8AC3E}">
        <p14:creationId xmlns:p14="http://schemas.microsoft.com/office/powerpoint/2010/main" val="3377917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8FDB127-652F-A747-B48F-CF326B809D0E}"/>
              </a:ext>
            </a:extLst>
          </p:cNvPr>
          <p:cNvPicPr>
            <a:picLocks noChangeAspect="1"/>
          </p:cNvPicPr>
          <p:nvPr/>
        </p:nvPicPr>
        <p:blipFill>
          <a:blip r:embed="rId2"/>
          <a:stretch>
            <a:fillRect/>
          </a:stretch>
        </p:blipFill>
        <p:spPr>
          <a:xfrm>
            <a:off x="1104900" y="1530350"/>
            <a:ext cx="9982200" cy="3797300"/>
          </a:xfrm>
          <a:prstGeom prst="rect">
            <a:avLst/>
          </a:prstGeom>
        </p:spPr>
      </p:pic>
    </p:spTree>
    <p:extLst>
      <p:ext uri="{BB962C8B-B14F-4D97-AF65-F5344CB8AC3E}">
        <p14:creationId xmlns:p14="http://schemas.microsoft.com/office/powerpoint/2010/main" val="3549280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B885AC7-8167-0C49-84B9-C3C9B9440B75}"/>
              </a:ext>
            </a:extLst>
          </p:cNvPr>
          <p:cNvSpPr/>
          <p:nvPr/>
        </p:nvSpPr>
        <p:spPr>
          <a:xfrm>
            <a:off x="600967" y="409019"/>
            <a:ext cx="10781531" cy="4154984"/>
          </a:xfrm>
          <a:prstGeom prst="rect">
            <a:avLst/>
          </a:prstGeom>
        </p:spPr>
        <p:txBody>
          <a:bodyPr wrap="square">
            <a:spAutoFit/>
          </a:bodyPr>
          <a:lstStyle/>
          <a:p>
            <a:r>
              <a:rPr lang="es-MX" sz="2400" dirty="0">
                <a:latin typeface="Arial" panose="020B0604020202020204" pitchFamily="34" charset="0"/>
                <a:cs typeface="Arial" panose="020B0604020202020204" pitchFamily="34" charset="0"/>
              </a:rPr>
              <a:t>Dormir es una de las funciones más importantes que debemos cuidar y procurar, ya que solo a través del descanso que obtenemos mediante el sueño podemos reponernos: mientras dormimos el cerebro libera una serie de hormonas que ayudan a mantener y controlar la energía que tenemos en nuestro cuerpo para lograr nuestras metas diarias y disfrutar la vida.</a:t>
            </a:r>
          </a:p>
          <a:p>
            <a:endParaRPr lang="es-MX" sz="2400" dirty="0">
              <a:latin typeface="Arial" panose="020B0604020202020204" pitchFamily="34" charset="0"/>
              <a:cs typeface="Arial" panose="020B0604020202020204" pitchFamily="34" charset="0"/>
            </a:endParaRPr>
          </a:p>
          <a:p>
            <a:r>
              <a:rPr lang="es-MX" sz="2400" dirty="0">
                <a:latin typeface="Arial" panose="020B0604020202020204" pitchFamily="34" charset="0"/>
                <a:cs typeface="Arial" panose="020B0604020202020204" pitchFamily="34" charset="0"/>
              </a:rPr>
              <a:t>El sueño es un proceso fisiológico vital: participa en las funciones físicas y en los procesos cognitivos necesarios para un pleno rendimiento durante el día. No es un acto fisiológico pasivo, ya que es importante para mantener saludable al cuerpo y a la mente.</a:t>
            </a:r>
            <a:br>
              <a:rPr lang="es-MX" sz="2400" dirty="0">
                <a:latin typeface="Arial" panose="020B0604020202020204" pitchFamily="34" charset="0"/>
                <a:cs typeface="Arial" panose="020B0604020202020204" pitchFamily="34" charset="0"/>
              </a:rPr>
            </a:br>
            <a:endParaRPr lang="es-ES_tradnl" sz="2400"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118309D7-A414-0841-AFB3-577C1092C880}"/>
              </a:ext>
            </a:extLst>
          </p:cNvPr>
          <p:cNvPicPr>
            <a:picLocks noChangeAspect="1"/>
          </p:cNvPicPr>
          <p:nvPr/>
        </p:nvPicPr>
        <p:blipFill>
          <a:blip r:embed="rId2"/>
          <a:stretch>
            <a:fillRect/>
          </a:stretch>
        </p:blipFill>
        <p:spPr>
          <a:xfrm>
            <a:off x="6483928" y="3846951"/>
            <a:ext cx="4271158" cy="2884299"/>
          </a:xfrm>
          <a:prstGeom prst="rect">
            <a:avLst/>
          </a:prstGeom>
        </p:spPr>
      </p:pic>
    </p:spTree>
    <p:extLst>
      <p:ext uri="{BB962C8B-B14F-4D97-AF65-F5344CB8AC3E}">
        <p14:creationId xmlns:p14="http://schemas.microsoft.com/office/powerpoint/2010/main" val="4284826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F412F005-870F-C74C-A930-C543FAA87428}"/>
              </a:ext>
            </a:extLst>
          </p:cNvPr>
          <p:cNvSpPr/>
          <p:nvPr/>
        </p:nvSpPr>
        <p:spPr>
          <a:xfrm>
            <a:off x="995914" y="1086930"/>
            <a:ext cx="10394867" cy="3416320"/>
          </a:xfrm>
          <a:prstGeom prst="rect">
            <a:avLst/>
          </a:prstGeom>
        </p:spPr>
        <p:txBody>
          <a:bodyPr wrap="square">
            <a:spAutoFit/>
          </a:bodyPr>
          <a:lstStyle/>
          <a:p>
            <a:r>
              <a:rPr lang="es-MX" sz="2400" b="0" i="0" u="none" strike="noStrike" dirty="0">
                <a:solidFill>
                  <a:srgbClr val="0A0A0A"/>
                </a:solidFill>
                <a:effectLst/>
                <a:latin typeface="Arial" panose="020B0604020202020204" pitchFamily="34" charset="0"/>
                <a:cs typeface="Arial" panose="020B0604020202020204" pitchFamily="34" charset="0"/>
              </a:rPr>
              <a:t>El sueño REM (Rapid Eye Movement) es:</a:t>
            </a:r>
          </a:p>
          <a:p>
            <a:pPr marL="342900" indent="-342900">
              <a:buFontTx/>
              <a:buChar char="-"/>
            </a:pPr>
            <a:r>
              <a:rPr lang="es-MX" sz="2400" b="0" i="0" u="none" strike="noStrike" dirty="0">
                <a:solidFill>
                  <a:srgbClr val="0A0A0A"/>
                </a:solidFill>
                <a:effectLst/>
                <a:latin typeface="Arial" panose="020B0604020202020204" pitchFamily="34" charset="0"/>
                <a:cs typeface="Arial" panose="020B0604020202020204" pitchFamily="34" charset="0"/>
              </a:rPr>
              <a:t>una fase cerebralmente activa caracterizada por ensueños intensos</a:t>
            </a:r>
          </a:p>
          <a:p>
            <a:pPr marL="342900" indent="-342900">
              <a:buFontTx/>
              <a:buChar char="-"/>
            </a:pPr>
            <a:r>
              <a:rPr lang="es-MX" sz="2400" b="0" i="0" u="none" strike="noStrike" dirty="0">
                <a:solidFill>
                  <a:srgbClr val="0A0A0A"/>
                </a:solidFill>
                <a:effectLst/>
                <a:latin typeface="Arial" panose="020B0604020202020204" pitchFamily="34" charset="0"/>
                <a:cs typeface="Arial" panose="020B0604020202020204" pitchFamily="34" charset="0"/>
              </a:rPr>
              <a:t>atonía muscular</a:t>
            </a:r>
          </a:p>
          <a:p>
            <a:pPr marL="342900" indent="-342900">
              <a:buFontTx/>
              <a:buChar char="-"/>
            </a:pPr>
            <a:r>
              <a:rPr lang="es-MX" sz="2400" b="0" i="0" u="none" strike="noStrike" dirty="0">
                <a:solidFill>
                  <a:srgbClr val="0A0A0A"/>
                </a:solidFill>
                <a:effectLst/>
                <a:latin typeface="Arial" panose="020B0604020202020204" pitchFamily="34" charset="0"/>
                <a:cs typeface="Arial" panose="020B0604020202020204" pitchFamily="34" charset="0"/>
              </a:rPr>
              <a:t>alto consumo de oxígeno</a:t>
            </a:r>
          </a:p>
          <a:p>
            <a:endParaRPr lang="es-MX" sz="2400" dirty="0">
              <a:solidFill>
                <a:srgbClr val="0A0A0A"/>
              </a:solidFill>
              <a:latin typeface="Arial" panose="020B0604020202020204" pitchFamily="34" charset="0"/>
              <a:cs typeface="Arial" panose="020B0604020202020204" pitchFamily="34" charset="0"/>
            </a:endParaRPr>
          </a:p>
          <a:p>
            <a:r>
              <a:rPr lang="es-MX" sz="2400" b="0" i="0" u="none" strike="noStrike" dirty="0">
                <a:solidFill>
                  <a:srgbClr val="0A0A0A"/>
                </a:solidFill>
                <a:effectLst/>
                <a:latin typeface="Arial" panose="020B0604020202020204" pitchFamily="34" charset="0"/>
                <a:cs typeface="Arial" panose="020B0604020202020204" pitchFamily="34" charset="0"/>
              </a:rPr>
              <a:t>Es esencial para:</a:t>
            </a:r>
          </a:p>
          <a:p>
            <a:pPr marL="342900" indent="-342900">
              <a:buFontTx/>
              <a:buChar char="-"/>
            </a:pPr>
            <a:r>
              <a:rPr lang="es-MX" sz="2400" b="0" i="0" u="none" strike="noStrike" dirty="0">
                <a:solidFill>
                  <a:srgbClr val="0A0A0A"/>
                </a:solidFill>
                <a:effectLst/>
                <a:latin typeface="Arial" panose="020B0604020202020204" pitchFamily="34" charset="0"/>
                <a:cs typeface="Arial" panose="020B0604020202020204" pitchFamily="34" charset="0"/>
              </a:rPr>
              <a:t>la regulación emocional</a:t>
            </a:r>
          </a:p>
          <a:p>
            <a:pPr marL="342900" indent="-342900">
              <a:buFontTx/>
              <a:buChar char="-"/>
            </a:pPr>
            <a:r>
              <a:rPr lang="es-MX" sz="2400" b="0" i="0" u="none" strike="noStrike" dirty="0">
                <a:solidFill>
                  <a:srgbClr val="0A0A0A"/>
                </a:solidFill>
                <a:effectLst/>
                <a:latin typeface="Arial" panose="020B0604020202020204" pitchFamily="34" charset="0"/>
                <a:cs typeface="Arial" panose="020B0604020202020204" pitchFamily="34" charset="0"/>
              </a:rPr>
              <a:t>la consolidación de la memoria</a:t>
            </a:r>
          </a:p>
          <a:p>
            <a:pPr marL="342900" indent="-342900">
              <a:buFontTx/>
              <a:buChar char="-"/>
            </a:pPr>
            <a:r>
              <a:rPr lang="es-MX" sz="2400" dirty="0">
                <a:solidFill>
                  <a:srgbClr val="0A0A0A"/>
                </a:solidFill>
                <a:latin typeface="Arial" panose="020B0604020202020204" pitchFamily="34" charset="0"/>
                <a:cs typeface="Arial" panose="020B0604020202020204" pitchFamily="34" charset="0"/>
              </a:rPr>
              <a:t>la reparación neuronal</a:t>
            </a:r>
            <a:endParaRPr lang="es-MX" sz="2400" b="0" i="0" u="none" strike="noStrike" dirty="0">
              <a:solidFill>
                <a:srgbClr val="0A0A0A"/>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49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F412F005-870F-C74C-A930-C543FAA87428}"/>
              </a:ext>
            </a:extLst>
          </p:cNvPr>
          <p:cNvSpPr/>
          <p:nvPr/>
        </p:nvSpPr>
        <p:spPr>
          <a:xfrm>
            <a:off x="335661" y="1086930"/>
            <a:ext cx="11520678" cy="3785652"/>
          </a:xfrm>
          <a:prstGeom prst="rect">
            <a:avLst/>
          </a:prstGeom>
        </p:spPr>
        <p:txBody>
          <a:bodyPr wrap="square">
            <a:spAutoFit/>
          </a:bodyPr>
          <a:lstStyle/>
          <a:p>
            <a:r>
              <a:rPr lang="es-MX" sz="2400" dirty="0">
                <a:latin typeface="Arial" panose="020B0604020202020204" pitchFamily="34" charset="0"/>
                <a:cs typeface="Arial" panose="020B0604020202020204" pitchFamily="34" charset="0"/>
              </a:rPr>
              <a:t>A diferencia de lo que se cree comúnmente, el sueño es:</a:t>
            </a:r>
          </a:p>
          <a:p>
            <a:pPr marL="342900" indent="-342900">
              <a:buFontTx/>
              <a:buChar char="-"/>
            </a:pPr>
            <a:r>
              <a:rPr lang="es-MX" sz="2400" dirty="0">
                <a:latin typeface="Arial" panose="020B0604020202020204" pitchFamily="34" charset="0"/>
                <a:cs typeface="Arial" panose="020B0604020202020204" pitchFamily="34" charset="0"/>
              </a:rPr>
              <a:t>un estado dinámico</a:t>
            </a:r>
          </a:p>
          <a:p>
            <a:pPr marL="342900" indent="-342900">
              <a:buFontTx/>
              <a:buChar char="-"/>
            </a:pPr>
            <a:r>
              <a:rPr lang="es-MX" sz="2400" dirty="0">
                <a:latin typeface="Arial" panose="020B0604020202020204" pitchFamily="34" charset="0"/>
                <a:cs typeface="Arial" panose="020B0604020202020204" pitchFamily="34" charset="0"/>
              </a:rPr>
              <a:t>donde grupos de neuronas siguen activas desempeñando un papel</a:t>
            </a:r>
          </a:p>
          <a:p>
            <a:r>
              <a:rPr lang="es-MX" sz="2400" dirty="0">
                <a:latin typeface="Arial" panose="020B0604020202020204" pitchFamily="34" charset="0"/>
                <a:cs typeface="Arial" panose="020B0604020202020204" pitchFamily="34" charset="0"/>
              </a:rPr>
              <a:t>    diferente al de la vigilia</a:t>
            </a:r>
          </a:p>
          <a:p>
            <a:pPr marL="342900" indent="-342900">
              <a:buFontTx/>
              <a:buChar char="-"/>
            </a:pPr>
            <a:r>
              <a:rPr lang="es-MX" sz="2400" dirty="0">
                <a:latin typeface="Arial" panose="020B0604020202020204" pitchFamily="34" charset="0"/>
                <a:cs typeface="Arial" panose="020B0604020202020204" pitchFamily="34" charset="0"/>
              </a:rPr>
              <a:t>es necesario para la salud en general del organismo</a:t>
            </a:r>
          </a:p>
          <a:p>
            <a:pPr marL="342900" indent="-342900">
              <a:buFontTx/>
              <a:buChar char="-"/>
            </a:pPr>
            <a:r>
              <a:rPr lang="es-MX" sz="2400" dirty="0">
                <a:latin typeface="Arial" panose="020B0604020202020204" pitchFamily="34" charset="0"/>
                <a:cs typeface="Arial" panose="020B0604020202020204" pitchFamily="34" charset="0"/>
              </a:rPr>
              <a:t>el sueño consolid las distintas formas de la memoria</a:t>
            </a:r>
          </a:p>
          <a:p>
            <a:pPr marL="342900" indent="-342900">
              <a:buFontTx/>
              <a:buChar char="-"/>
            </a:pPr>
            <a:r>
              <a:rPr lang="es-MX" sz="2400" dirty="0">
                <a:latin typeface="Arial" panose="020B0604020202020204" pitchFamily="34" charset="0"/>
                <a:cs typeface="Arial" panose="020B0604020202020204" pitchFamily="34" charset="0"/>
              </a:rPr>
              <a:t>regular la temperatura y</a:t>
            </a:r>
          </a:p>
          <a:p>
            <a:pPr marL="342900" indent="-342900">
              <a:buFontTx/>
              <a:buChar char="-"/>
            </a:pPr>
            <a:r>
              <a:rPr lang="es-MX" sz="2400" dirty="0">
                <a:latin typeface="Arial" panose="020B0604020202020204" pitchFamily="34" charset="0"/>
                <a:cs typeface="Arial" panose="020B0604020202020204" pitchFamily="34" charset="0"/>
              </a:rPr>
              <a:t>regula la función de ciertos neurotransmisores</a:t>
            </a:r>
          </a:p>
          <a:p>
            <a:pPr marL="342900" indent="-342900">
              <a:buFontTx/>
              <a:buChar char="-"/>
            </a:pPr>
            <a:r>
              <a:rPr lang="es-MX" sz="2400" dirty="0">
                <a:latin typeface="Arial" panose="020B0604020202020204" pitchFamily="34" charset="0"/>
                <a:cs typeface="Arial" panose="020B0604020202020204" pitchFamily="34" charset="0"/>
              </a:rPr>
              <a:t>ayuda a coordinar el almacenamiento de energía y</a:t>
            </a:r>
          </a:p>
          <a:p>
            <a:pPr marL="342900" indent="-342900">
              <a:buFontTx/>
              <a:buChar char="-"/>
            </a:pPr>
            <a:r>
              <a:rPr lang="es-MX" sz="2400" dirty="0">
                <a:latin typeface="Arial" panose="020B0604020202020204" pitchFamily="34" charset="0"/>
                <a:cs typeface="Arial" panose="020B0604020202020204" pitchFamily="34" charset="0"/>
              </a:rPr>
              <a:t>durante el sueño se consolida y organiza la inmunocompetencia.</a:t>
            </a:r>
            <a:endParaRPr lang="es-MX" sz="2400" b="0" i="0" u="none" strike="noStrike" dirty="0">
              <a:solidFill>
                <a:srgbClr val="0A0A0A"/>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7364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CD54B2B-4BB7-8C49-BE36-7572ECB829AA}"/>
              </a:ext>
            </a:extLst>
          </p:cNvPr>
          <p:cNvPicPr>
            <a:picLocks noChangeAspect="1"/>
          </p:cNvPicPr>
          <p:nvPr/>
        </p:nvPicPr>
        <p:blipFill>
          <a:blip r:embed="rId2"/>
          <a:stretch>
            <a:fillRect/>
          </a:stretch>
        </p:blipFill>
        <p:spPr>
          <a:xfrm>
            <a:off x="2057400" y="1394460"/>
            <a:ext cx="8077200" cy="4914900"/>
          </a:xfrm>
          <a:prstGeom prst="rect">
            <a:avLst/>
          </a:prstGeom>
        </p:spPr>
      </p:pic>
      <p:sp>
        <p:nvSpPr>
          <p:cNvPr id="2" name="CuadroTexto 1">
            <a:extLst>
              <a:ext uri="{FF2B5EF4-FFF2-40B4-BE49-F238E27FC236}">
                <a16:creationId xmlns:a16="http://schemas.microsoft.com/office/drawing/2014/main" id="{33A08710-2917-E442-9B93-18BF56816DB3}"/>
              </a:ext>
            </a:extLst>
          </p:cNvPr>
          <p:cNvSpPr txBox="1"/>
          <p:nvPr/>
        </p:nvSpPr>
        <p:spPr>
          <a:xfrm>
            <a:off x="844061" y="548640"/>
            <a:ext cx="10894329" cy="400110"/>
          </a:xfrm>
          <a:prstGeom prst="rect">
            <a:avLst/>
          </a:prstGeom>
          <a:noFill/>
        </p:spPr>
        <p:txBody>
          <a:bodyPr wrap="none" rtlCol="0">
            <a:spAutoFit/>
          </a:bodyPr>
          <a:lstStyle/>
          <a:p>
            <a:r>
              <a:rPr lang="es-ES_tradnl" sz="2000" dirty="0">
                <a:latin typeface="Arial" panose="020B0604020202020204" pitchFamily="34" charset="0"/>
                <a:cs typeface="Arial" panose="020B0604020202020204" pitchFamily="34" charset="0"/>
              </a:rPr>
              <a:t>La actividad de nuestro cerebro crea corrientes eléctricas oscilatorias que se pueden registrar </a:t>
            </a:r>
          </a:p>
        </p:txBody>
      </p:sp>
    </p:spTree>
    <p:extLst>
      <p:ext uri="{BB962C8B-B14F-4D97-AF65-F5344CB8AC3E}">
        <p14:creationId xmlns:p14="http://schemas.microsoft.com/office/powerpoint/2010/main" val="3213409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B4FA490-24D5-4340-A823-3A55DFFB4619}"/>
              </a:ext>
            </a:extLst>
          </p:cNvPr>
          <p:cNvPicPr>
            <a:picLocks noChangeAspect="1"/>
          </p:cNvPicPr>
          <p:nvPr/>
        </p:nvPicPr>
        <p:blipFill>
          <a:blip r:embed="rId2"/>
          <a:stretch>
            <a:fillRect/>
          </a:stretch>
        </p:blipFill>
        <p:spPr>
          <a:xfrm>
            <a:off x="166255" y="142448"/>
            <a:ext cx="5711536" cy="6131783"/>
          </a:xfrm>
          <a:prstGeom prst="rect">
            <a:avLst/>
          </a:prstGeom>
        </p:spPr>
      </p:pic>
      <p:sp>
        <p:nvSpPr>
          <p:cNvPr id="5" name="Rectángulo 4">
            <a:extLst>
              <a:ext uri="{FF2B5EF4-FFF2-40B4-BE49-F238E27FC236}">
                <a16:creationId xmlns:a16="http://schemas.microsoft.com/office/drawing/2014/main" id="{DC0584C7-279F-2A4E-9BBC-7D487CBF133C}"/>
              </a:ext>
            </a:extLst>
          </p:cNvPr>
          <p:cNvSpPr/>
          <p:nvPr/>
        </p:nvSpPr>
        <p:spPr>
          <a:xfrm>
            <a:off x="5929745" y="4391167"/>
            <a:ext cx="6096000" cy="1569660"/>
          </a:xfrm>
          <a:prstGeom prst="rect">
            <a:avLst/>
          </a:prstGeom>
        </p:spPr>
        <p:txBody>
          <a:bodyPr>
            <a:spAutoFit/>
          </a:bodyPr>
          <a:lstStyle/>
          <a:p>
            <a:r>
              <a:rPr lang="es-MX" sz="1600" b="1" dirty="0">
                <a:solidFill>
                  <a:srgbClr val="000000"/>
                </a:solidFill>
                <a:latin typeface="Arial" panose="020B0604020202020204" pitchFamily="34" charset="0"/>
                <a:cs typeface="Arial" panose="020B0604020202020204" pitchFamily="34" charset="0"/>
              </a:rPr>
              <a:t>Ondas Delta </a:t>
            </a:r>
            <a:r>
              <a:rPr lang="es-MX" sz="1600" dirty="0">
                <a:solidFill>
                  <a:srgbClr val="000000"/>
                </a:solidFill>
                <a:latin typeface="Arial" panose="020B0604020202020204" pitchFamily="34" charset="0"/>
                <a:cs typeface="Arial" panose="020B0604020202020204" pitchFamily="34" charset="0"/>
              </a:rPr>
              <a:t>frecuencias muy lentas pero también las que tienen mayor amplitud. Son características de cuando el individuo está dormido y predominan durante el sueño.</a:t>
            </a:r>
          </a:p>
          <a:p>
            <a:r>
              <a:rPr lang="es-MX" sz="1600" dirty="0">
                <a:solidFill>
                  <a:srgbClr val="000000"/>
                </a:solidFill>
                <a:latin typeface="Arial" panose="020B0604020202020204" pitchFamily="34" charset="0"/>
                <a:cs typeface="Arial" panose="020B0604020202020204" pitchFamily="34" charset="0"/>
              </a:rPr>
              <a:t>También se observan en estados de meditación. Coinciden con la regeneración y restauración del Sistema Nervioso Central. El sueño es reparador</a:t>
            </a:r>
            <a:endParaRPr lang="es-MX" sz="1600" b="0" i="0" u="none" strike="noStrike" dirty="0">
              <a:solidFill>
                <a:srgbClr val="000000"/>
              </a:solidFill>
              <a:effectLst/>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1880A39F-5D30-7B45-AE5E-ED3C5F6CED55}"/>
              </a:ext>
            </a:extLst>
          </p:cNvPr>
          <p:cNvSpPr/>
          <p:nvPr/>
        </p:nvSpPr>
        <p:spPr>
          <a:xfrm>
            <a:off x="6096000" y="2655527"/>
            <a:ext cx="6096000" cy="1569660"/>
          </a:xfrm>
          <a:prstGeom prst="rect">
            <a:avLst/>
          </a:prstGeom>
        </p:spPr>
        <p:txBody>
          <a:bodyPr>
            <a:spAutoFit/>
          </a:bodyPr>
          <a:lstStyle/>
          <a:p>
            <a:r>
              <a:rPr lang="es-MX" sz="1600" b="1" dirty="0">
                <a:solidFill>
                  <a:srgbClr val="000000"/>
                </a:solidFill>
                <a:latin typeface="Arial" panose="020B0604020202020204" pitchFamily="34" charset="0"/>
                <a:cs typeface="Arial" panose="020B0604020202020204" pitchFamily="34" charset="0"/>
              </a:rPr>
              <a:t>Ondas Theta </a:t>
            </a:r>
            <a:r>
              <a:rPr lang="es-MX" sz="1600" dirty="0">
                <a:solidFill>
                  <a:srgbClr val="000000"/>
                </a:solidFill>
                <a:latin typeface="Arial" panose="020B0604020202020204" pitchFamily="34" charset="0"/>
                <a:cs typeface="Arial" panose="020B0604020202020204" pitchFamily="34" charset="0"/>
              </a:rPr>
              <a:t>predominan cuando los sentidos están procesando información interna y el individuo se encuentra desconectado del mundo exterior, ensimismados. Se presentan  también durante la meditación profunda. Son muy importantes durante el aprendizaje y memoria, intuición, traumas, pesadsillas. Se producen durante la transición entre vigilia y sueño.</a:t>
            </a:r>
          </a:p>
        </p:txBody>
      </p:sp>
      <p:sp>
        <p:nvSpPr>
          <p:cNvPr id="7" name="Rectángulo 6">
            <a:extLst>
              <a:ext uri="{FF2B5EF4-FFF2-40B4-BE49-F238E27FC236}">
                <a16:creationId xmlns:a16="http://schemas.microsoft.com/office/drawing/2014/main" id="{79A36183-EA90-034E-BDF1-AAD75375B153}"/>
              </a:ext>
            </a:extLst>
          </p:cNvPr>
          <p:cNvSpPr/>
          <p:nvPr/>
        </p:nvSpPr>
        <p:spPr>
          <a:xfrm>
            <a:off x="5929745" y="1311764"/>
            <a:ext cx="6096000" cy="584775"/>
          </a:xfrm>
          <a:prstGeom prst="rect">
            <a:avLst/>
          </a:prstGeom>
        </p:spPr>
        <p:txBody>
          <a:bodyPr>
            <a:spAutoFit/>
          </a:bodyPr>
          <a:lstStyle/>
          <a:p>
            <a:r>
              <a:rPr lang="es-MX" sz="1600" b="1" dirty="0">
                <a:solidFill>
                  <a:srgbClr val="000000"/>
                </a:solidFill>
                <a:latin typeface="Arial" panose="020B0604020202020204" pitchFamily="34" charset="0"/>
                <a:cs typeface="Arial" panose="020B0604020202020204" pitchFamily="34" charset="0"/>
              </a:rPr>
              <a:t>Ondas Alfa </a:t>
            </a:r>
            <a:r>
              <a:rPr lang="es-MX" sz="1600" dirty="0">
                <a:solidFill>
                  <a:srgbClr val="000000"/>
                </a:solidFill>
                <a:latin typeface="Arial" panose="020B0604020202020204" pitchFamily="34" charset="0"/>
                <a:cs typeface="Arial" panose="020B0604020202020204" pitchFamily="34" charset="0"/>
              </a:rPr>
              <a:t>predomina cuando el Sistema Nervioso Central se encuentra en reposo, relajado pero despierto y atento</a:t>
            </a:r>
            <a:endParaRPr lang="es-ES_tradnl" sz="1600" dirty="0">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591A38AD-6590-EF4A-ADE3-6E82287E6260}"/>
              </a:ext>
            </a:extLst>
          </p:cNvPr>
          <p:cNvSpPr/>
          <p:nvPr/>
        </p:nvSpPr>
        <p:spPr>
          <a:xfrm>
            <a:off x="6019800" y="161718"/>
            <a:ext cx="6096000" cy="830997"/>
          </a:xfrm>
          <a:prstGeom prst="rect">
            <a:avLst/>
          </a:prstGeom>
        </p:spPr>
        <p:txBody>
          <a:bodyPr>
            <a:spAutoFit/>
          </a:bodyPr>
          <a:lstStyle/>
          <a:p>
            <a:r>
              <a:rPr lang="es-MX" sz="1600" b="1" dirty="0">
                <a:solidFill>
                  <a:srgbClr val="000000"/>
                </a:solidFill>
                <a:latin typeface="Arial" panose="020B0604020202020204" pitchFamily="34" charset="0"/>
                <a:cs typeface="Arial" panose="020B0604020202020204" pitchFamily="34" charset="0"/>
              </a:rPr>
              <a:t>Ondas Beta </a:t>
            </a:r>
            <a:r>
              <a:rPr lang="es-MX" sz="1600" dirty="0">
                <a:solidFill>
                  <a:srgbClr val="000000"/>
                </a:solidFill>
                <a:latin typeface="Arial" panose="020B0604020202020204" pitchFamily="34" charset="0"/>
                <a:cs typeface="Arial" panose="020B0604020202020204" pitchFamily="34" charset="0"/>
              </a:rPr>
              <a:t>predomina durante el periodo de vigilia.</a:t>
            </a:r>
          </a:p>
          <a:p>
            <a:r>
              <a:rPr lang="es-MX" sz="1600" dirty="0">
                <a:solidFill>
                  <a:srgbClr val="000000"/>
                </a:solidFill>
                <a:latin typeface="Arial" panose="020B0604020202020204" pitchFamily="34" charset="0"/>
                <a:cs typeface="Arial" panose="020B0604020202020204" pitchFamily="34" charset="0"/>
              </a:rPr>
              <a:t>Aparece en los estados en que la atención está dirigida a tareas cognitivas externas, concentrados en toma de desicones</a:t>
            </a:r>
            <a:endParaRPr lang="es-MX" sz="1600" b="0" i="0"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943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7B0F808-6539-7644-AF1A-A502E1172759}"/>
              </a:ext>
            </a:extLst>
          </p:cNvPr>
          <p:cNvPicPr>
            <a:picLocks noChangeAspect="1"/>
          </p:cNvPicPr>
          <p:nvPr/>
        </p:nvPicPr>
        <p:blipFill>
          <a:blip r:embed="rId3"/>
          <a:stretch>
            <a:fillRect/>
          </a:stretch>
        </p:blipFill>
        <p:spPr>
          <a:xfrm>
            <a:off x="918294" y="542985"/>
            <a:ext cx="10388750" cy="6172140"/>
          </a:xfrm>
          <a:prstGeom prst="rect">
            <a:avLst/>
          </a:prstGeom>
        </p:spPr>
      </p:pic>
      <p:sp>
        <p:nvSpPr>
          <p:cNvPr id="5" name="Rectángulo 4">
            <a:extLst>
              <a:ext uri="{FF2B5EF4-FFF2-40B4-BE49-F238E27FC236}">
                <a16:creationId xmlns:a16="http://schemas.microsoft.com/office/drawing/2014/main" id="{F79734A8-A987-A04B-9930-857108D636F0}"/>
              </a:ext>
            </a:extLst>
          </p:cNvPr>
          <p:cNvSpPr/>
          <p:nvPr/>
        </p:nvSpPr>
        <p:spPr>
          <a:xfrm>
            <a:off x="0" y="142875"/>
            <a:ext cx="12225339" cy="400110"/>
          </a:xfrm>
          <a:prstGeom prst="rect">
            <a:avLst/>
          </a:prstGeom>
        </p:spPr>
        <p:txBody>
          <a:bodyPr wrap="square">
            <a:spAutoFit/>
          </a:bodyPr>
          <a:lstStyle/>
          <a:p>
            <a:r>
              <a:rPr lang="es-MX" sz="2000" dirty="0">
                <a:solidFill>
                  <a:srgbClr val="111111"/>
                </a:solidFill>
                <a:latin typeface="Arial" panose="020B0604020202020204" pitchFamily="34" charset="0"/>
                <a:cs typeface="Arial" panose="020B0604020202020204" pitchFamily="34" charset="0"/>
              </a:rPr>
              <a:t>Areas del cerebro involucradas en sueño y vigilia con sus respectivos neurotransmisores y receptores</a:t>
            </a:r>
            <a:endParaRPr lang="es-MX" sz="2000" b="0" i="0" u="none" strike="noStrike" dirty="0">
              <a:solidFill>
                <a:srgbClr val="111111"/>
              </a:solidFill>
              <a:effectLst/>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5E849E8D-B2F0-6D4D-AC5C-F4644BB607EA}"/>
              </a:ext>
            </a:extLst>
          </p:cNvPr>
          <p:cNvSpPr/>
          <p:nvPr/>
        </p:nvSpPr>
        <p:spPr>
          <a:xfrm>
            <a:off x="1243013" y="542985"/>
            <a:ext cx="1400175" cy="214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Rectángulo 5">
            <a:extLst>
              <a:ext uri="{FF2B5EF4-FFF2-40B4-BE49-F238E27FC236}">
                <a16:creationId xmlns:a16="http://schemas.microsoft.com/office/drawing/2014/main" id="{BC4874B4-EC25-B146-8DAC-C80C4CA4471B}"/>
              </a:ext>
            </a:extLst>
          </p:cNvPr>
          <p:cNvSpPr/>
          <p:nvPr/>
        </p:nvSpPr>
        <p:spPr>
          <a:xfrm>
            <a:off x="1207388" y="501071"/>
            <a:ext cx="1850186" cy="338554"/>
          </a:xfrm>
          <a:prstGeom prst="rect">
            <a:avLst/>
          </a:prstGeom>
        </p:spPr>
        <p:txBody>
          <a:bodyPr wrap="none">
            <a:spAutoFit/>
          </a:bodyPr>
          <a:lstStyle/>
          <a:p>
            <a:r>
              <a:rPr lang="es-MX" sz="1600" dirty="0">
                <a:solidFill>
                  <a:srgbClr val="111111"/>
                </a:solidFill>
                <a:latin typeface="Arial" panose="020B0604020202020204" pitchFamily="34" charset="0"/>
                <a:cs typeface="Arial" panose="020B0604020202020204" pitchFamily="34" charset="0"/>
              </a:rPr>
              <a:t>Corteza Prefrontal</a:t>
            </a:r>
            <a:endParaRPr lang="es-ES_tradnl" sz="1600" dirty="0"/>
          </a:p>
        </p:txBody>
      </p:sp>
      <p:sp>
        <p:nvSpPr>
          <p:cNvPr id="8" name="Rectángulo 7">
            <a:extLst>
              <a:ext uri="{FF2B5EF4-FFF2-40B4-BE49-F238E27FC236}">
                <a16:creationId xmlns:a16="http://schemas.microsoft.com/office/drawing/2014/main" id="{30D93032-016C-8F46-A4AA-7253A519C2AC}"/>
              </a:ext>
            </a:extLst>
          </p:cNvPr>
          <p:cNvSpPr/>
          <p:nvPr/>
        </p:nvSpPr>
        <p:spPr>
          <a:xfrm>
            <a:off x="8645201" y="604035"/>
            <a:ext cx="2470474"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ángulo 8">
            <a:extLst>
              <a:ext uri="{FF2B5EF4-FFF2-40B4-BE49-F238E27FC236}">
                <a16:creationId xmlns:a16="http://schemas.microsoft.com/office/drawing/2014/main" id="{30DA838C-F2B0-FE47-992F-15707D41218D}"/>
              </a:ext>
            </a:extLst>
          </p:cNvPr>
          <p:cNvSpPr/>
          <p:nvPr/>
        </p:nvSpPr>
        <p:spPr>
          <a:xfrm>
            <a:off x="8598594" y="542985"/>
            <a:ext cx="2565126" cy="338554"/>
          </a:xfrm>
          <a:prstGeom prst="rect">
            <a:avLst/>
          </a:prstGeom>
        </p:spPr>
        <p:txBody>
          <a:bodyPr wrap="none">
            <a:spAutoFit/>
          </a:bodyPr>
          <a:lstStyle/>
          <a:p>
            <a:r>
              <a:rPr lang="es-MX" sz="1600" dirty="0">
                <a:solidFill>
                  <a:srgbClr val="111111"/>
                </a:solidFill>
                <a:latin typeface="Arial" panose="020B0604020202020204" pitchFamily="34" charset="0"/>
                <a:cs typeface="Arial" panose="020B0604020202020204" pitchFamily="34" charset="0"/>
              </a:rPr>
              <a:t>Núcleos activos en NREM</a:t>
            </a:r>
            <a:endParaRPr lang="es-ES_tradnl" sz="1600" dirty="0"/>
          </a:p>
        </p:txBody>
      </p:sp>
      <p:sp>
        <p:nvSpPr>
          <p:cNvPr id="10" name="Rectángulo 9">
            <a:extLst>
              <a:ext uri="{FF2B5EF4-FFF2-40B4-BE49-F238E27FC236}">
                <a16:creationId xmlns:a16="http://schemas.microsoft.com/office/drawing/2014/main" id="{00C15817-E2E3-7446-B2FF-7D9229829B9A}"/>
              </a:ext>
            </a:extLst>
          </p:cNvPr>
          <p:cNvSpPr/>
          <p:nvPr/>
        </p:nvSpPr>
        <p:spPr>
          <a:xfrm>
            <a:off x="1208774" y="1456522"/>
            <a:ext cx="2863164"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ctángulo 10">
            <a:extLst>
              <a:ext uri="{FF2B5EF4-FFF2-40B4-BE49-F238E27FC236}">
                <a16:creationId xmlns:a16="http://schemas.microsoft.com/office/drawing/2014/main" id="{36AF4CBF-AA28-B441-85FC-53181DE8630E}"/>
              </a:ext>
            </a:extLst>
          </p:cNvPr>
          <p:cNvSpPr/>
          <p:nvPr/>
        </p:nvSpPr>
        <p:spPr>
          <a:xfrm>
            <a:off x="1208774" y="1378983"/>
            <a:ext cx="2502095" cy="338554"/>
          </a:xfrm>
          <a:prstGeom prst="rect">
            <a:avLst/>
          </a:prstGeom>
        </p:spPr>
        <p:txBody>
          <a:bodyPr wrap="none">
            <a:spAutoFit/>
          </a:bodyPr>
          <a:lstStyle/>
          <a:p>
            <a:r>
              <a:rPr lang="es-MX" sz="1600" dirty="0">
                <a:solidFill>
                  <a:srgbClr val="111111"/>
                </a:solidFill>
                <a:latin typeface="Arial" panose="020B0604020202020204" pitchFamily="34" charset="0"/>
                <a:cs typeface="Arial" panose="020B0604020202020204" pitchFamily="34" charset="0"/>
              </a:rPr>
              <a:t>Núcleos activos en Vigilia</a:t>
            </a:r>
            <a:endParaRPr lang="es-ES_tradnl" sz="1600" dirty="0"/>
          </a:p>
        </p:txBody>
      </p:sp>
      <p:sp>
        <p:nvSpPr>
          <p:cNvPr id="12" name="Rectángulo 11">
            <a:extLst>
              <a:ext uri="{FF2B5EF4-FFF2-40B4-BE49-F238E27FC236}">
                <a16:creationId xmlns:a16="http://schemas.microsoft.com/office/drawing/2014/main" id="{A0F7977A-00FE-3F4D-A33F-5640AA807691}"/>
              </a:ext>
            </a:extLst>
          </p:cNvPr>
          <p:cNvSpPr/>
          <p:nvPr/>
        </p:nvSpPr>
        <p:spPr>
          <a:xfrm>
            <a:off x="8803232" y="3899685"/>
            <a:ext cx="2470474"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ángulo 12">
            <a:extLst>
              <a:ext uri="{FF2B5EF4-FFF2-40B4-BE49-F238E27FC236}">
                <a16:creationId xmlns:a16="http://schemas.microsoft.com/office/drawing/2014/main" id="{9EBE4546-39CE-A748-8AA4-3FA075AE0D33}"/>
              </a:ext>
            </a:extLst>
          </p:cNvPr>
          <p:cNvSpPr/>
          <p:nvPr/>
        </p:nvSpPr>
        <p:spPr>
          <a:xfrm>
            <a:off x="8756625" y="3838635"/>
            <a:ext cx="2417650" cy="338554"/>
          </a:xfrm>
          <a:prstGeom prst="rect">
            <a:avLst/>
          </a:prstGeom>
        </p:spPr>
        <p:txBody>
          <a:bodyPr wrap="none">
            <a:spAutoFit/>
          </a:bodyPr>
          <a:lstStyle/>
          <a:p>
            <a:r>
              <a:rPr lang="es-MX" sz="1600" dirty="0">
                <a:solidFill>
                  <a:srgbClr val="111111"/>
                </a:solidFill>
                <a:latin typeface="Arial" panose="020B0604020202020204" pitchFamily="34" charset="0"/>
                <a:cs typeface="Arial" panose="020B0604020202020204" pitchFamily="34" charset="0"/>
              </a:rPr>
              <a:t>Núcleos activos en REM</a:t>
            </a:r>
            <a:endParaRPr lang="es-ES_tradnl" sz="1600" dirty="0"/>
          </a:p>
        </p:txBody>
      </p:sp>
      <p:sp>
        <p:nvSpPr>
          <p:cNvPr id="14" name="Rectángulo 13">
            <a:extLst>
              <a:ext uri="{FF2B5EF4-FFF2-40B4-BE49-F238E27FC236}">
                <a16:creationId xmlns:a16="http://schemas.microsoft.com/office/drawing/2014/main" id="{DB4C21CC-F37F-0D44-BD49-E58B5487ED9B}"/>
              </a:ext>
            </a:extLst>
          </p:cNvPr>
          <p:cNvSpPr/>
          <p:nvPr/>
        </p:nvSpPr>
        <p:spPr>
          <a:xfrm>
            <a:off x="1243013" y="4801910"/>
            <a:ext cx="2470474"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ángulo 14">
            <a:extLst>
              <a:ext uri="{FF2B5EF4-FFF2-40B4-BE49-F238E27FC236}">
                <a16:creationId xmlns:a16="http://schemas.microsoft.com/office/drawing/2014/main" id="{6196E3FE-B5C7-664F-A88A-05CD39E52676}"/>
              </a:ext>
            </a:extLst>
          </p:cNvPr>
          <p:cNvSpPr/>
          <p:nvPr/>
        </p:nvSpPr>
        <p:spPr>
          <a:xfrm>
            <a:off x="1180198" y="4769735"/>
            <a:ext cx="2199513" cy="338554"/>
          </a:xfrm>
          <a:prstGeom prst="rect">
            <a:avLst/>
          </a:prstGeom>
        </p:spPr>
        <p:txBody>
          <a:bodyPr wrap="none">
            <a:spAutoFit/>
          </a:bodyPr>
          <a:lstStyle/>
          <a:p>
            <a:r>
              <a:rPr lang="es-MX" sz="1600" dirty="0">
                <a:solidFill>
                  <a:srgbClr val="111111"/>
                </a:solidFill>
                <a:latin typeface="Arial" panose="020B0604020202020204" pitchFamily="34" charset="0"/>
                <a:cs typeface="Arial" panose="020B0604020202020204" pitchFamily="34" charset="0"/>
              </a:rPr>
              <a:t>Núcleos de Transición</a:t>
            </a:r>
            <a:endParaRPr lang="es-ES_tradnl" sz="1600" dirty="0"/>
          </a:p>
        </p:txBody>
      </p:sp>
      <p:sp>
        <p:nvSpPr>
          <p:cNvPr id="2" name="Elipse 1">
            <a:extLst>
              <a:ext uri="{FF2B5EF4-FFF2-40B4-BE49-F238E27FC236}">
                <a16:creationId xmlns:a16="http://schemas.microsoft.com/office/drawing/2014/main" id="{B59AC335-F9EE-0B4D-837B-7F66EA1C9601}"/>
              </a:ext>
            </a:extLst>
          </p:cNvPr>
          <p:cNvSpPr/>
          <p:nvPr/>
        </p:nvSpPr>
        <p:spPr>
          <a:xfrm>
            <a:off x="5142017" y="3581821"/>
            <a:ext cx="172617" cy="161814"/>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CuadroTexto 2">
            <a:extLst>
              <a:ext uri="{FF2B5EF4-FFF2-40B4-BE49-F238E27FC236}">
                <a16:creationId xmlns:a16="http://schemas.microsoft.com/office/drawing/2014/main" id="{8AB2689F-EC86-1145-A5AA-7D77736C2C4E}"/>
              </a:ext>
            </a:extLst>
          </p:cNvPr>
          <p:cNvSpPr txBox="1"/>
          <p:nvPr/>
        </p:nvSpPr>
        <p:spPr>
          <a:xfrm>
            <a:off x="4071938" y="5077812"/>
            <a:ext cx="941283" cy="523220"/>
          </a:xfrm>
          <a:prstGeom prst="rect">
            <a:avLst/>
          </a:prstGeom>
          <a:noFill/>
        </p:spPr>
        <p:txBody>
          <a:bodyPr wrap="none" rtlCol="0">
            <a:spAutoFit/>
          </a:bodyPr>
          <a:lstStyle/>
          <a:p>
            <a:r>
              <a:rPr lang="es-ES_tradnl" sz="1400" dirty="0">
                <a:latin typeface="Arial" panose="020B0604020202020204" pitchFamily="34" charset="0"/>
                <a:cs typeface="Arial" panose="020B0604020202020204" pitchFamily="34" charset="0"/>
              </a:rPr>
              <a:t>Circadian</a:t>
            </a:r>
          </a:p>
          <a:p>
            <a:r>
              <a:rPr lang="es-ES_tradnl" sz="1400" dirty="0">
                <a:latin typeface="Arial" panose="020B0604020202020204" pitchFamily="34" charset="0"/>
                <a:cs typeface="Arial" panose="020B0604020202020204" pitchFamily="34" charset="0"/>
              </a:rPr>
              <a:t>Clock </a:t>
            </a:r>
          </a:p>
        </p:txBody>
      </p:sp>
      <p:sp>
        <p:nvSpPr>
          <p:cNvPr id="16" name="CuadroTexto 15">
            <a:extLst>
              <a:ext uri="{FF2B5EF4-FFF2-40B4-BE49-F238E27FC236}">
                <a16:creationId xmlns:a16="http://schemas.microsoft.com/office/drawing/2014/main" id="{71112781-D590-964C-AB6C-FC0E152A80E8}"/>
              </a:ext>
            </a:extLst>
          </p:cNvPr>
          <p:cNvSpPr txBox="1"/>
          <p:nvPr/>
        </p:nvSpPr>
        <p:spPr>
          <a:xfrm>
            <a:off x="1920250" y="5554708"/>
            <a:ext cx="950901" cy="276999"/>
          </a:xfrm>
          <a:prstGeom prst="rect">
            <a:avLst/>
          </a:prstGeom>
          <a:noFill/>
        </p:spPr>
        <p:txBody>
          <a:bodyPr wrap="none" rtlCol="0">
            <a:spAutoFit/>
          </a:bodyPr>
          <a:lstStyle/>
          <a:p>
            <a:r>
              <a:rPr lang="es-ES_tradnl" sz="1200" dirty="0">
                <a:latin typeface="Arial" panose="020B0604020202020204" pitchFamily="34" charset="0"/>
                <a:cs typeface="Arial" panose="020B0604020202020204" pitchFamily="34" charset="0"/>
              </a:rPr>
              <a:t>(</a:t>
            </a:r>
            <a:r>
              <a:rPr lang="es-ES_tradnl" sz="1200" dirty="0" err="1">
                <a:latin typeface="Arial" panose="020B0604020202020204" pitchFamily="34" charset="0"/>
                <a:cs typeface="Arial" panose="020B0604020202020204" pitchFamily="34" charset="0"/>
              </a:rPr>
              <a:t>Melatonin</a:t>
            </a:r>
            <a:r>
              <a:rPr lang="es-ES_tradnl" sz="1200" dirty="0">
                <a:latin typeface="Arial" panose="020B0604020202020204" pitchFamily="34" charset="0"/>
                <a:cs typeface="Arial" panose="020B0604020202020204" pitchFamily="34" charset="0"/>
              </a:rPr>
              <a:t>)</a:t>
            </a:r>
          </a:p>
        </p:txBody>
      </p:sp>
      <p:sp>
        <p:nvSpPr>
          <p:cNvPr id="17" name="CuadroTexto 16">
            <a:extLst>
              <a:ext uri="{FF2B5EF4-FFF2-40B4-BE49-F238E27FC236}">
                <a16:creationId xmlns:a16="http://schemas.microsoft.com/office/drawing/2014/main" id="{65783F3C-CAB1-334D-9777-D3CE4A75F2A3}"/>
              </a:ext>
            </a:extLst>
          </p:cNvPr>
          <p:cNvSpPr txBox="1"/>
          <p:nvPr/>
        </p:nvSpPr>
        <p:spPr>
          <a:xfrm>
            <a:off x="2727393" y="5554708"/>
            <a:ext cx="1774845" cy="276999"/>
          </a:xfrm>
          <a:prstGeom prst="rect">
            <a:avLst/>
          </a:prstGeom>
          <a:noFill/>
        </p:spPr>
        <p:txBody>
          <a:bodyPr wrap="none" rtlCol="0">
            <a:spAutoFit/>
          </a:bodyPr>
          <a:lstStyle/>
          <a:p>
            <a:r>
              <a:rPr lang="es-ES_tradnl" sz="1200" dirty="0">
                <a:solidFill>
                  <a:srgbClr val="FFC000"/>
                </a:solidFill>
                <a:latin typeface="Arial" panose="020B0604020202020204" pitchFamily="34" charset="0"/>
                <a:cs typeface="Arial" panose="020B0604020202020204" pitchFamily="34" charset="0"/>
              </a:rPr>
              <a:t>(</a:t>
            </a:r>
            <a:r>
              <a:rPr lang="es-ES_tradnl" sz="1200" dirty="0" err="1">
                <a:solidFill>
                  <a:srgbClr val="C00000"/>
                </a:solidFill>
                <a:latin typeface="Arial" panose="020B0604020202020204" pitchFamily="34" charset="0"/>
                <a:cs typeface="Arial" panose="020B0604020202020204" pitchFamily="34" charset="0"/>
              </a:rPr>
              <a:t>Hipocretine</a:t>
            </a:r>
            <a:r>
              <a:rPr lang="es-ES_tradnl" sz="1200" dirty="0">
                <a:solidFill>
                  <a:srgbClr val="C00000"/>
                </a:solidFill>
                <a:latin typeface="Arial" panose="020B0604020202020204" pitchFamily="34" charset="0"/>
                <a:cs typeface="Arial" panose="020B0604020202020204" pitchFamily="34" charset="0"/>
              </a:rPr>
              <a:t> = </a:t>
            </a:r>
            <a:r>
              <a:rPr lang="es-ES_tradnl" sz="1200" dirty="0" err="1">
                <a:solidFill>
                  <a:srgbClr val="C00000"/>
                </a:solidFill>
                <a:latin typeface="Arial" panose="020B0604020202020204" pitchFamily="34" charset="0"/>
                <a:cs typeface="Arial" panose="020B0604020202020204" pitchFamily="34" charset="0"/>
              </a:rPr>
              <a:t>Orexina</a:t>
            </a:r>
            <a:r>
              <a:rPr lang="es-ES_tradnl" sz="1200" dirty="0">
                <a:solidFill>
                  <a:srgbClr val="FFC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1953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AABBED9-7665-7349-8FD1-B53580457EDF}"/>
              </a:ext>
            </a:extLst>
          </p:cNvPr>
          <p:cNvPicPr>
            <a:picLocks noChangeAspect="1"/>
          </p:cNvPicPr>
          <p:nvPr/>
        </p:nvPicPr>
        <p:blipFill>
          <a:blip r:embed="rId2"/>
          <a:stretch>
            <a:fillRect/>
          </a:stretch>
        </p:blipFill>
        <p:spPr>
          <a:xfrm>
            <a:off x="1114425" y="317474"/>
            <a:ext cx="9185903" cy="6223051"/>
          </a:xfrm>
          <a:prstGeom prst="rect">
            <a:avLst/>
          </a:prstGeom>
        </p:spPr>
      </p:pic>
    </p:spTree>
    <p:extLst>
      <p:ext uri="{BB962C8B-B14F-4D97-AF65-F5344CB8AC3E}">
        <p14:creationId xmlns:p14="http://schemas.microsoft.com/office/powerpoint/2010/main" val="2692105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485F53C-BF9C-E443-87BE-6C24F3BED185}"/>
              </a:ext>
            </a:extLst>
          </p:cNvPr>
          <p:cNvPicPr>
            <a:picLocks noChangeAspect="1"/>
          </p:cNvPicPr>
          <p:nvPr/>
        </p:nvPicPr>
        <p:blipFill rotWithShape="1">
          <a:blip r:embed="rId2"/>
          <a:srcRect r="14470"/>
          <a:stretch/>
        </p:blipFill>
        <p:spPr>
          <a:xfrm>
            <a:off x="5288980" y="254000"/>
            <a:ext cx="6741095" cy="5803900"/>
          </a:xfrm>
          <a:prstGeom prst="rect">
            <a:avLst/>
          </a:prstGeom>
        </p:spPr>
      </p:pic>
      <p:sp>
        <p:nvSpPr>
          <p:cNvPr id="4" name="Rectángulo 3">
            <a:extLst>
              <a:ext uri="{FF2B5EF4-FFF2-40B4-BE49-F238E27FC236}">
                <a16:creationId xmlns:a16="http://schemas.microsoft.com/office/drawing/2014/main" id="{71C503B8-BEC1-F648-BAE5-FACFAD06893E}"/>
              </a:ext>
            </a:extLst>
          </p:cNvPr>
          <p:cNvSpPr/>
          <p:nvPr/>
        </p:nvSpPr>
        <p:spPr>
          <a:xfrm>
            <a:off x="-1" y="0"/>
            <a:ext cx="3571876" cy="6740307"/>
          </a:xfrm>
          <a:prstGeom prst="rect">
            <a:avLst/>
          </a:prstGeom>
        </p:spPr>
        <p:txBody>
          <a:bodyPr wrap="square">
            <a:spAutoFit/>
          </a:bodyPr>
          <a:lstStyle/>
          <a:p>
            <a:r>
              <a:rPr lang="es-MX" dirty="0">
                <a:solidFill>
                  <a:srgbClr val="111111"/>
                </a:solidFill>
                <a:latin typeface="Roboto"/>
              </a:rPr>
              <a:t>Cholinergic, Dopaminergic and Orexigenic systems.</a:t>
            </a:r>
          </a:p>
          <a:p>
            <a:endParaRPr lang="es-MX" dirty="0">
              <a:solidFill>
                <a:srgbClr val="111111"/>
              </a:solidFill>
              <a:latin typeface="Roboto"/>
            </a:endParaRPr>
          </a:p>
          <a:p>
            <a:r>
              <a:rPr lang="es-MX" dirty="0">
                <a:solidFill>
                  <a:srgbClr val="111111"/>
                </a:solidFill>
                <a:latin typeface="Roboto"/>
              </a:rPr>
              <a:t>Cholinergic system in brown and Dopaminergic system in blue.</a:t>
            </a:r>
          </a:p>
          <a:p>
            <a:endParaRPr lang="es-MX" dirty="0">
              <a:solidFill>
                <a:srgbClr val="111111"/>
              </a:solidFill>
              <a:latin typeface="Roboto"/>
            </a:endParaRPr>
          </a:p>
          <a:p>
            <a:r>
              <a:rPr lang="es-MX" dirty="0">
                <a:solidFill>
                  <a:srgbClr val="111111"/>
                </a:solidFill>
                <a:latin typeface="Roboto"/>
              </a:rPr>
              <a:t>There are four primary sources of cholinergic projections in the mammalian brain:</a:t>
            </a:r>
          </a:p>
          <a:p>
            <a:pPr marL="342900" indent="-342900">
              <a:buAutoNum type="arabicPeriod"/>
            </a:pPr>
            <a:r>
              <a:rPr lang="es-MX" dirty="0">
                <a:solidFill>
                  <a:srgbClr val="111111"/>
                </a:solidFill>
                <a:latin typeface="Roboto"/>
              </a:rPr>
              <a:t>pedunculopontine nucleus</a:t>
            </a:r>
          </a:p>
          <a:p>
            <a:pPr marL="342900" indent="-342900">
              <a:buAutoNum type="arabicPeriod"/>
            </a:pPr>
            <a:r>
              <a:rPr lang="es-MX" dirty="0">
                <a:solidFill>
                  <a:srgbClr val="111111"/>
                </a:solidFill>
                <a:latin typeface="Roboto"/>
              </a:rPr>
              <a:t>laterodorsal tegmental nuclei;</a:t>
            </a:r>
          </a:p>
          <a:p>
            <a:pPr marL="342900" indent="-342900">
              <a:buAutoNum type="arabicPeriod"/>
            </a:pPr>
            <a:r>
              <a:rPr lang="es-MX" dirty="0">
                <a:solidFill>
                  <a:srgbClr val="111111"/>
                </a:solidFill>
                <a:latin typeface="Roboto"/>
              </a:rPr>
              <a:t>a set of thalamic nuclei; striatum, where few cholinergic neurons are local interneurons; and</a:t>
            </a:r>
          </a:p>
          <a:p>
            <a:pPr marL="342900" indent="-342900">
              <a:buAutoNum type="arabicPeriod"/>
            </a:pPr>
            <a:r>
              <a:rPr lang="es-MX" dirty="0">
                <a:solidFill>
                  <a:srgbClr val="111111"/>
                </a:solidFill>
                <a:latin typeface="Roboto"/>
              </a:rPr>
              <a:t>the basal forebrain nuclei, which collectively serve as the primary sources of cholinergic projection neurons in the neocortex, hippocampus, and amygdala. SNc-Substantia nigra pars compacta, VTA, ventral tegmental area.</a:t>
            </a:r>
            <a:endParaRPr lang="es-MX" b="0" i="0" u="none" strike="noStrike" dirty="0">
              <a:solidFill>
                <a:srgbClr val="111111"/>
              </a:solidFill>
              <a:effectLst/>
              <a:latin typeface="Roboto"/>
            </a:endParaRPr>
          </a:p>
        </p:txBody>
      </p:sp>
      <p:sp>
        <p:nvSpPr>
          <p:cNvPr id="3" name="Rectángulo 2">
            <a:extLst>
              <a:ext uri="{FF2B5EF4-FFF2-40B4-BE49-F238E27FC236}">
                <a16:creationId xmlns:a16="http://schemas.microsoft.com/office/drawing/2014/main" id="{CDD5BAA0-A2D7-6942-BD30-0F94224213C7}"/>
              </a:ext>
            </a:extLst>
          </p:cNvPr>
          <p:cNvSpPr/>
          <p:nvPr/>
        </p:nvSpPr>
        <p:spPr>
          <a:xfrm>
            <a:off x="5329238" y="3643313"/>
            <a:ext cx="1557337" cy="471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ángulo 7">
            <a:extLst>
              <a:ext uri="{FF2B5EF4-FFF2-40B4-BE49-F238E27FC236}">
                <a16:creationId xmlns:a16="http://schemas.microsoft.com/office/drawing/2014/main" id="{9B11CE3F-FA4D-3648-8738-11DF9B848FB4}"/>
              </a:ext>
            </a:extLst>
          </p:cNvPr>
          <p:cNvSpPr/>
          <p:nvPr/>
        </p:nvSpPr>
        <p:spPr>
          <a:xfrm>
            <a:off x="5421667" y="4224008"/>
            <a:ext cx="1736373" cy="646331"/>
          </a:xfrm>
          <a:prstGeom prst="rect">
            <a:avLst/>
          </a:prstGeom>
          <a:solidFill>
            <a:schemeClr val="bg1"/>
          </a:solidFill>
          <a:ln>
            <a:solidFill>
              <a:schemeClr val="bg1"/>
            </a:solidFill>
          </a:ln>
        </p:spPr>
        <p:txBody>
          <a:bodyPr wrap="none">
            <a:spAutoFit/>
          </a:bodyPr>
          <a:lstStyle/>
          <a:p>
            <a:r>
              <a:rPr lang="es-MX" dirty="0">
                <a:solidFill>
                  <a:srgbClr val="111111"/>
                </a:solidFill>
                <a:latin typeface="Roboto"/>
              </a:rPr>
              <a:t>Basal forebrain</a:t>
            </a:r>
          </a:p>
          <a:p>
            <a:r>
              <a:rPr lang="es-MX" dirty="0">
                <a:solidFill>
                  <a:srgbClr val="111111"/>
                </a:solidFill>
                <a:latin typeface="Roboto"/>
              </a:rPr>
              <a:t>nuclei</a:t>
            </a:r>
            <a:endParaRPr lang="es-ES_tradnl" dirty="0"/>
          </a:p>
        </p:txBody>
      </p:sp>
      <p:cxnSp>
        <p:nvCxnSpPr>
          <p:cNvPr id="10" name="Conector recto 9">
            <a:extLst>
              <a:ext uri="{FF2B5EF4-FFF2-40B4-BE49-F238E27FC236}">
                <a16:creationId xmlns:a16="http://schemas.microsoft.com/office/drawing/2014/main" id="{98D28BD5-5459-FD4A-961A-4C99477CE17E}"/>
              </a:ext>
            </a:extLst>
          </p:cNvPr>
          <p:cNvCxnSpPr/>
          <p:nvPr/>
        </p:nvCxnSpPr>
        <p:spPr>
          <a:xfrm flipH="1">
            <a:off x="6729413" y="3671889"/>
            <a:ext cx="171450" cy="580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n 10">
            <a:extLst>
              <a:ext uri="{FF2B5EF4-FFF2-40B4-BE49-F238E27FC236}">
                <a16:creationId xmlns:a16="http://schemas.microsoft.com/office/drawing/2014/main" id="{C608B133-10E7-6741-9DFB-B1C5324D50D3}"/>
              </a:ext>
            </a:extLst>
          </p:cNvPr>
          <p:cNvPicPr>
            <a:picLocks noChangeAspect="1"/>
          </p:cNvPicPr>
          <p:nvPr/>
        </p:nvPicPr>
        <p:blipFill>
          <a:blip r:embed="rId3"/>
          <a:stretch>
            <a:fillRect/>
          </a:stretch>
        </p:blipFill>
        <p:spPr>
          <a:xfrm rot="5400000">
            <a:off x="2661912" y="823915"/>
            <a:ext cx="4305629" cy="2657796"/>
          </a:xfrm>
          <a:prstGeom prst="rect">
            <a:avLst/>
          </a:prstGeom>
        </p:spPr>
      </p:pic>
    </p:spTree>
    <p:extLst>
      <p:ext uri="{BB962C8B-B14F-4D97-AF65-F5344CB8AC3E}">
        <p14:creationId xmlns:p14="http://schemas.microsoft.com/office/powerpoint/2010/main" val="249135850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4173</TotalTime>
  <Words>2017</Words>
  <Application>Microsoft Macintosh PowerPoint</Application>
  <PresentationFormat>Panorámica</PresentationFormat>
  <Paragraphs>179</Paragraphs>
  <Slides>27</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27</vt:i4>
      </vt:variant>
    </vt:vector>
  </HeadingPairs>
  <TitlesOfParts>
    <vt:vector size="34" baseType="lpstr">
      <vt:lpstr>Arial</vt:lpstr>
      <vt:lpstr>ArialMT</vt:lpstr>
      <vt:lpstr>Calibri</vt:lpstr>
      <vt:lpstr>Calibri Light</vt:lpstr>
      <vt:lpstr>Helvetica</vt:lpstr>
      <vt:lpstr>Roboto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Alejandro Zentella Dehesa</dc:creator>
  <cp:lastModifiedBy>Alejandro Zentella Dehesa</cp:lastModifiedBy>
  <cp:revision>37</cp:revision>
  <dcterms:created xsi:type="dcterms:W3CDTF">2026-02-14T00:36:15Z</dcterms:created>
  <dcterms:modified xsi:type="dcterms:W3CDTF">2026-03-01T03:07:08Z</dcterms:modified>
</cp:coreProperties>
</file>